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9" d="100"/>
          <a:sy n="39" d="100"/>
        </p:scale>
        <p:origin x="-135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48DEB9C0-9894-484A-A777-7D50CF4A4687}" type="datetimeFigureOut">
              <a:rPr lang="en-US" smtClean="0"/>
              <a:t>1/9/2015</a:t>
            </a:fld>
            <a:endParaRPr lang="en-US"/>
          </a:p>
        </p:txBody>
      </p:sp>
      <p:sp>
        <p:nvSpPr>
          <p:cNvPr id="16" name="Slide Number Placeholder 15"/>
          <p:cNvSpPr>
            <a:spLocks noGrp="1"/>
          </p:cNvSpPr>
          <p:nvPr>
            <p:ph type="sldNum" sz="quarter" idx="11"/>
          </p:nvPr>
        </p:nvSpPr>
        <p:spPr/>
        <p:txBody>
          <a:bodyPr/>
          <a:lstStyle/>
          <a:p>
            <a:fld id="{98ACCDEF-2E74-4609-8F7C-2618EF1C7B08}"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8DEB9C0-9894-484A-A777-7D50CF4A4687}" type="datetimeFigureOut">
              <a:rPr lang="en-US" smtClean="0"/>
              <a:t>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CCDEF-2E74-4609-8F7C-2618EF1C7B0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8DEB9C0-9894-484A-A777-7D50CF4A4687}" type="datetimeFigureOut">
              <a:rPr lang="en-US" smtClean="0"/>
              <a:t>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CCDEF-2E74-4609-8F7C-2618EF1C7B0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48DEB9C0-9894-484A-A777-7D50CF4A4687}" type="datetimeFigureOut">
              <a:rPr lang="en-US" smtClean="0"/>
              <a:t>1/9/2015</a:t>
            </a:fld>
            <a:endParaRPr lang="en-US"/>
          </a:p>
        </p:txBody>
      </p:sp>
      <p:sp>
        <p:nvSpPr>
          <p:cNvPr id="15" name="Slide Number Placeholder 14"/>
          <p:cNvSpPr>
            <a:spLocks noGrp="1"/>
          </p:cNvSpPr>
          <p:nvPr>
            <p:ph type="sldNum" sz="quarter" idx="15"/>
          </p:nvPr>
        </p:nvSpPr>
        <p:spPr/>
        <p:txBody>
          <a:bodyPr/>
          <a:lstStyle>
            <a:lvl1pPr algn="ctr">
              <a:defRPr/>
            </a:lvl1pPr>
          </a:lstStyle>
          <a:p>
            <a:fld id="{98ACCDEF-2E74-4609-8F7C-2618EF1C7B08}"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8DEB9C0-9894-484A-A777-7D50CF4A4687}" type="datetimeFigureOut">
              <a:rPr lang="en-US" smtClean="0"/>
              <a:t>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CCDEF-2E74-4609-8F7C-2618EF1C7B08}"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8DEB9C0-9894-484A-A777-7D50CF4A4687}" type="datetimeFigureOut">
              <a:rPr lang="en-US" smtClean="0"/>
              <a:t>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ACCDEF-2E74-4609-8F7C-2618EF1C7B08}"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98ACCDEF-2E74-4609-8F7C-2618EF1C7B08}"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48DEB9C0-9894-484A-A777-7D50CF4A4687}" type="datetimeFigureOut">
              <a:rPr lang="en-US" smtClean="0"/>
              <a:t>1/9/2015</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8DEB9C0-9894-484A-A777-7D50CF4A4687}" type="datetimeFigureOut">
              <a:rPr lang="en-US" smtClean="0"/>
              <a:t>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ACCDEF-2E74-4609-8F7C-2618EF1C7B08}"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DEB9C0-9894-484A-A777-7D50CF4A4687}" type="datetimeFigureOut">
              <a:rPr lang="en-US" smtClean="0"/>
              <a:t>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ACCDEF-2E74-4609-8F7C-2618EF1C7B0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48DEB9C0-9894-484A-A777-7D50CF4A4687}" type="datetimeFigureOut">
              <a:rPr lang="en-US" smtClean="0"/>
              <a:t>1/9/2015</a:t>
            </a:fld>
            <a:endParaRPr lang="en-US"/>
          </a:p>
        </p:txBody>
      </p:sp>
      <p:sp>
        <p:nvSpPr>
          <p:cNvPr id="9" name="Slide Number Placeholder 8"/>
          <p:cNvSpPr>
            <a:spLocks noGrp="1"/>
          </p:cNvSpPr>
          <p:nvPr>
            <p:ph type="sldNum" sz="quarter" idx="15"/>
          </p:nvPr>
        </p:nvSpPr>
        <p:spPr/>
        <p:txBody>
          <a:bodyPr/>
          <a:lstStyle/>
          <a:p>
            <a:fld id="{98ACCDEF-2E74-4609-8F7C-2618EF1C7B08}"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48DEB9C0-9894-484A-A777-7D50CF4A4687}" type="datetimeFigureOut">
              <a:rPr lang="en-US" smtClean="0"/>
              <a:t>1/9/2015</a:t>
            </a:fld>
            <a:endParaRPr lang="en-US"/>
          </a:p>
        </p:txBody>
      </p:sp>
      <p:sp>
        <p:nvSpPr>
          <p:cNvPr id="9" name="Slide Number Placeholder 8"/>
          <p:cNvSpPr>
            <a:spLocks noGrp="1"/>
          </p:cNvSpPr>
          <p:nvPr>
            <p:ph type="sldNum" sz="quarter" idx="11"/>
          </p:nvPr>
        </p:nvSpPr>
        <p:spPr/>
        <p:txBody>
          <a:bodyPr/>
          <a:lstStyle/>
          <a:p>
            <a:fld id="{98ACCDEF-2E74-4609-8F7C-2618EF1C7B08}"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48DEB9C0-9894-484A-A777-7D50CF4A4687}" type="datetimeFigureOut">
              <a:rPr lang="en-US" smtClean="0"/>
              <a:t>1/9/2015</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98ACCDEF-2E74-4609-8F7C-2618EF1C7B08}"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362200"/>
            <a:ext cx="8305800" cy="1143000"/>
          </a:xfrm>
        </p:spPr>
        <p:txBody>
          <a:bodyPr/>
          <a:lstStyle/>
          <a:p>
            <a:r>
              <a:rPr lang="en-US" b="1" dirty="0"/>
              <a:t>A</a:t>
            </a:r>
            <a:r>
              <a:rPr lang="en-US" b="1" dirty="0" smtClean="0"/>
              <a:t> Presentation adapted from </a:t>
            </a:r>
            <a:r>
              <a:rPr lang="en-US" b="1" dirty="0" err="1" smtClean="0"/>
              <a:t>Nel</a:t>
            </a:r>
            <a:r>
              <a:rPr lang="en-US" b="1" dirty="0" smtClean="0"/>
              <a:t> and Paul’s </a:t>
            </a:r>
            <a:r>
              <a:rPr lang="en-US" b="1" i="1" dirty="0" smtClean="0"/>
              <a:t>Keywords for Children’s Literature</a:t>
            </a:r>
            <a:r>
              <a:rPr lang="en-US" b="1" dirty="0" smtClean="0"/>
              <a:t> (which includes a great deal of information about Y.A. Lit.)</a:t>
            </a:r>
            <a:endParaRPr lang="en-US" b="1" dirty="0"/>
          </a:p>
        </p:txBody>
      </p:sp>
      <p:sp>
        <p:nvSpPr>
          <p:cNvPr id="2" name="Title 1"/>
          <p:cNvSpPr>
            <a:spLocks noGrp="1"/>
          </p:cNvSpPr>
          <p:nvPr>
            <p:ph type="ctrTitle"/>
          </p:nvPr>
        </p:nvSpPr>
        <p:spPr>
          <a:xfrm>
            <a:off x="144162" y="381000"/>
            <a:ext cx="8999838" cy="1828800"/>
          </a:xfrm>
        </p:spPr>
        <p:txBody>
          <a:bodyPr/>
          <a:lstStyle/>
          <a:p>
            <a:r>
              <a:rPr lang="en-US" sz="6600" b="1" dirty="0" smtClean="0"/>
              <a:t>Ari and Dante: Keyword’s lecture</a:t>
            </a:r>
            <a:endParaRPr lang="en-US" sz="6600" b="1" dirty="0"/>
          </a:p>
        </p:txBody>
      </p:sp>
      <p:sp>
        <p:nvSpPr>
          <p:cNvPr id="4" name="TextBox 3"/>
          <p:cNvSpPr txBox="1"/>
          <p:nvPr/>
        </p:nvSpPr>
        <p:spPr>
          <a:xfrm>
            <a:off x="177113" y="4419600"/>
            <a:ext cx="2982097" cy="1200329"/>
          </a:xfrm>
          <a:prstGeom prst="rect">
            <a:avLst/>
          </a:prstGeom>
          <a:noFill/>
        </p:spPr>
        <p:txBody>
          <a:bodyPr wrap="square" rtlCol="0">
            <a:spAutoFit/>
          </a:bodyPr>
          <a:lstStyle/>
          <a:p>
            <a:r>
              <a:rPr lang="en-US" dirty="0" err="1" smtClean="0"/>
              <a:t>Nel</a:t>
            </a:r>
            <a:r>
              <a:rPr lang="en-US" dirty="0" smtClean="0"/>
              <a:t>, Philip, and </a:t>
            </a:r>
            <a:r>
              <a:rPr lang="en-US" dirty="0" err="1" smtClean="0"/>
              <a:t>Lissa</a:t>
            </a:r>
            <a:r>
              <a:rPr lang="en-US" dirty="0" smtClean="0"/>
              <a:t> Paul. Keywords for Children's Literature. New York: New York UP, 2011. Print.</a:t>
            </a:r>
            <a:endParaRPr lang="en-US" dirty="0"/>
          </a:p>
        </p:txBody>
      </p:sp>
      <p:pic>
        <p:nvPicPr>
          <p:cNvPr id="1026" name="Picture 2" descr="http://ecx.images-amazon.com/images/I/51jdiTL30UL._SX258_BO1,204,203,2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6259" y="3655224"/>
            <a:ext cx="3017108" cy="3202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9681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297" y="762000"/>
            <a:ext cx="5630563" cy="6096000"/>
          </a:xfrm>
        </p:spPr>
        <p:txBody>
          <a:bodyPr>
            <a:normAutofit fontScale="85000" lnSpcReduction="20000"/>
          </a:bodyPr>
          <a:lstStyle/>
          <a:p>
            <a:r>
              <a:rPr lang="en-US" b="1" u="sng" dirty="0" smtClean="0"/>
              <a:t>JUDITH BUTLER</a:t>
            </a:r>
            <a:r>
              <a:rPr lang="en-US" dirty="0" smtClean="0"/>
              <a:t>: </a:t>
            </a:r>
            <a:r>
              <a:rPr lang="en-US" i="1" dirty="0" smtClean="0"/>
              <a:t>Gender Trouble: Feminism and the Subversion of Identity </a:t>
            </a:r>
            <a:r>
              <a:rPr lang="en-US" dirty="0" smtClean="0"/>
              <a:t>(1990) and </a:t>
            </a:r>
            <a:r>
              <a:rPr lang="en-US" i="1" dirty="0" smtClean="0"/>
              <a:t>Bodies that Matter: On the Discursive Limits of Sex </a:t>
            </a:r>
            <a:r>
              <a:rPr lang="en-US" dirty="0" smtClean="0"/>
              <a:t> (1993)</a:t>
            </a:r>
          </a:p>
          <a:p>
            <a:r>
              <a:rPr lang="en-US" b="1" u="sng" dirty="0" smtClean="0"/>
              <a:t>GENDER</a:t>
            </a:r>
            <a:r>
              <a:rPr lang="en-US" dirty="0" smtClean="0"/>
              <a:t> IS NOT WHAT ONE IS, BUT WHAT ONE DOES.(187)</a:t>
            </a:r>
          </a:p>
          <a:p>
            <a:r>
              <a:rPr lang="en-US" dirty="0" smtClean="0"/>
              <a:t>“The concept of the </a:t>
            </a:r>
            <a:r>
              <a:rPr lang="en-US" b="1" u="sng" dirty="0" smtClean="0"/>
              <a:t>performativity</a:t>
            </a:r>
            <a:r>
              <a:rPr lang="en-US" dirty="0" smtClean="0"/>
              <a:t> has provided ways for thinking about the processes by which </a:t>
            </a:r>
            <a:r>
              <a:rPr lang="en-US" b="1" u="sng" dirty="0" smtClean="0"/>
              <a:t>discourse and language </a:t>
            </a:r>
            <a:r>
              <a:rPr lang="en-US" dirty="0" smtClean="0"/>
              <a:t>construct identity, the functioning of social norms, and how </a:t>
            </a:r>
            <a:r>
              <a:rPr lang="en-US" b="1" dirty="0" smtClean="0"/>
              <a:t>disruptive</a:t>
            </a:r>
            <a:r>
              <a:rPr lang="en-US" dirty="0" smtClean="0"/>
              <a:t> performances of gender and sexual identity (e.g., drag and parody) can subvert identity categories, as well as reinforce </a:t>
            </a:r>
            <a:r>
              <a:rPr lang="en-US" b="1" dirty="0" smtClean="0"/>
              <a:t>existing</a:t>
            </a:r>
            <a:r>
              <a:rPr lang="en-US" dirty="0" smtClean="0"/>
              <a:t> heterosexual </a:t>
            </a:r>
            <a:r>
              <a:rPr lang="en-US" b="1" dirty="0" smtClean="0"/>
              <a:t>structures</a:t>
            </a:r>
            <a:r>
              <a:rPr lang="en-US" dirty="0" smtClean="0"/>
              <a:t>.” (187)</a:t>
            </a:r>
          </a:p>
          <a:p>
            <a:r>
              <a:rPr lang="en-US" dirty="0" smtClean="0"/>
              <a:t>The picture to the right is Lady Gaga. Could you tell at first that she female? Is she a woman in this picture or does her performance of male gender designate her as a man? Queer identity pushes against these binaries.</a:t>
            </a:r>
          </a:p>
          <a:p>
            <a:endParaRPr lang="en-US" dirty="0"/>
          </a:p>
        </p:txBody>
      </p:sp>
      <p:sp>
        <p:nvSpPr>
          <p:cNvPr id="3" name="Title 2"/>
          <p:cNvSpPr>
            <a:spLocks noGrp="1"/>
          </p:cNvSpPr>
          <p:nvPr>
            <p:ph type="title"/>
          </p:nvPr>
        </p:nvSpPr>
        <p:spPr>
          <a:xfrm>
            <a:off x="381000" y="-98854"/>
            <a:ext cx="8229600" cy="914400"/>
          </a:xfrm>
        </p:spPr>
        <p:txBody>
          <a:bodyPr/>
          <a:lstStyle/>
          <a:p>
            <a:r>
              <a:rPr lang="en-US" b="1" dirty="0" smtClean="0"/>
              <a:t>NOTION OF “PERFORMATIVITY”</a:t>
            </a:r>
            <a:endParaRPr lang="en-US" b="1" dirty="0"/>
          </a:p>
        </p:txBody>
      </p:sp>
      <p:pic>
        <p:nvPicPr>
          <p:cNvPr id="10244" name="Picture 4" descr="http://images.smh.com.au/2011/08/29/2588591/gaga-magazine.jpg?rand=13145831033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0860" y="857389"/>
            <a:ext cx="2971800" cy="39057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640860" y="4796135"/>
            <a:ext cx="3198340" cy="1754326"/>
          </a:xfrm>
          <a:prstGeom prst="rect">
            <a:avLst/>
          </a:prstGeom>
          <a:noFill/>
        </p:spPr>
        <p:txBody>
          <a:bodyPr wrap="square" rtlCol="0">
            <a:spAutoFit/>
          </a:bodyPr>
          <a:lstStyle/>
          <a:p>
            <a:r>
              <a:rPr lang="en-US" b="1" dirty="0" smtClean="0"/>
              <a:t>Where in the novel can you see examples of disruptive performances of gender? How do others react? (positively/negatively/provide evidence) </a:t>
            </a:r>
            <a:endParaRPr lang="en-US" b="1" dirty="0"/>
          </a:p>
        </p:txBody>
      </p:sp>
    </p:spTree>
    <p:extLst>
      <p:ext uri="{BB962C8B-B14F-4D97-AF65-F5344CB8AC3E}">
        <p14:creationId xmlns:p14="http://schemas.microsoft.com/office/powerpoint/2010/main" val="42308531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5181600" cy="2479477"/>
          </a:xfrm>
        </p:spPr>
        <p:txBody>
          <a:bodyPr/>
          <a:lstStyle/>
          <a:p>
            <a:r>
              <a:rPr lang="en-US" dirty="0" smtClean="0"/>
              <a:t>Realistic fiction with gay/lesbian characters attempts to reflect the diversity of sexuality and the divergent attitudes towards nonconformity. (188)</a:t>
            </a:r>
          </a:p>
          <a:p>
            <a:endParaRPr lang="en-US" dirty="0"/>
          </a:p>
        </p:txBody>
      </p:sp>
      <p:sp>
        <p:nvSpPr>
          <p:cNvPr id="3" name="Title 2"/>
          <p:cNvSpPr>
            <a:spLocks noGrp="1"/>
          </p:cNvSpPr>
          <p:nvPr>
            <p:ph type="title"/>
          </p:nvPr>
        </p:nvSpPr>
        <p:spPr>
          <a:xfrm>
            <a:off x="0" y="0"/>
            <a:ext cx="6142890" cy="914400"/>
          </a:xfrm>
        </p:spPr>
        <p:txBody>
          <a:bodyPr/>
          <a:lstStyle/>
          <a:p>
            <a:pPr algn="ctr"/>
            <a:r>
              <a:rPr lang="en-US" b="1" dirty="0" smtClean="0"/>
              <a:t>NONCONFORMITY</a:t>
            </a:r>
            <a:endParaRPr lang="en-US" b="1" dirty="0"/>
          </a:p>
        </p:txBody>
      </p:sp>
      <p:pic>
        <p:nvPicPr>
          <p:cNvPr id="11268" name="Picture 4" descr="http://alameleadership.files.wordpress.com/2013/05/al-inspiring-quote-on-authenticity-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40200"/>
            <a:ext cx="5943600" cy="3855085"/>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http://transcendentalismvinson.weebly.com/uploads/1/8/9/3/18939187/602212031.jpg?57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514600"/>
            <a:ext cx="2485290" cy="22541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105820" y="117693"/>
            <a:ext cx="2971800" cy="6740307"/>
          </a:xfrm>
          <a:prstGeom prst="rect">
            <a:avLst/>
          </a:prstGeom>
          <a:noFill/>
        </p:spPr>
        <p:txBody>
          <a:bodyPr wrap="square" rtlCol="0">
            <a:spAutoFit/>
          </a:bodyPr>
          <a:lstStyle/>
          <a:p>
            <a:r>
              <a:rPr lang="en-US" sz="2400" dirty="0" smtClean="0"/>
              <a:t>“The most successful queer stories “queer” their readers by provoking them to query the assumptions that underpin notions of normal and abnormal identity, especially sexual identity.”  (189)</a:t>
            </a:r>
          </a:p>
          <a:p>
            <a:endParaRPr lang="en-US" sz="2400" dirty="0"/>
          </a:p>
          <a:p>
            <a:r>
              <a:rPr lang="en-US" sz="2400" b="1" dirty="0" smtClean="0"/>
              <a:t>To what extent do you think the idea of nonconformity in Queer lit. is of interest to high school students? Why?</a:t>
            </a:r>
            <a:endParaRPr lang="en-US" sz="2400" b="1" dirty="0"/>
          </a:p>
        </p:txBody>
      </p:sp>
      <p:sp>
        <p:nvSpPr>
          <p:cNvPr id="6" name="TextBox 5"/>
          <p:cNvSpPr txBox="1"/>
          <p:nvPr/>
        </p:nvSpPr>
        <p:spPr>
          <a:xfrm>
            <a:off x="288324" y="3124537"/>
            <a:ext cx="3352800" cy="1015663"/>
          </a:xfrm>
          <a:prstGeom prst="rect">
            <a:avLst/>
          </a:prstGeom>
          <a:noFill/>
        </p:spPr>
        <p:txBody>
          <a:bodyPr wrap="square" rtlCol="0">
            <a:spAutoFit/>
          </a:bodyPr>
          <a:lstStyle/>
          <a:p>
            <a:r>
              <a:rPr lang="en-US" sz="2000" b="1" dirty="0" smtClean="0"/>
              <a:t>What aspects of the novel are realistic? Which aspects are romantic or fantastic?</a:t>
            </a:r>
            <a:endParaRPr lang="en-US" sz="2000" b="1" dirty="0"/>
          </a:p>
        </p:txBody>
      </p:sp>
    </p:spTree>
    <p:extLst>
      <p:ext uri="{BB962C8B-B14F-4D97-AF65-F5344CB8AC3E}">
        <p14:creationId xmlns:p14="http://schemas.microsoft.com/office/powerpoint/2010/main" val="37279059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892" y="914400"/>
            <a:ext cx="9144000" cy="3505200"/>
          </a:xfrm>
        </p:spPr>
        <p:txBody>
          <a:bodyPr>
            <a:normAutofit fontScale="92500" lnSpcReduction="20000"/>
          </a:bodyPr>
          <a:lstStyle/>
          <a:p>
            <a:r>
              <a:rPr lang="en-US" dirty="0" smtClean="0"/>
              <a:t>Designates a resident of the U.S. who is of Latin American descent.</a:t>
            </a:r>
          </a:p>
          <a:p>
            <a:r>
              <a:rPr lang="en-US" dirty="0" smtClean="0"/>
              <a:t>“</a:t>
            </a:r>
            <a:r>
              <a:rPr lang="en-US" b="1" dirty="0" smtClean="0"/>
              <a:t>HISPANIC</a:t>
            </a:r>
            <a:r>
              <a:rPr lang="en-US" dirty="0" smtClean="0"/>
              <a:t>”: privileges Spanish descent over Latin American origins. It also assumes that a person speaks Spanish.</a:t>
            </a:r>
          </a:p>
          <a:p>
            <a:r>
              <a:rPr lang="en-US" b="1" dirty="0" smtClean="0"/>
              <a:t>Insistence on “Latino” over Hispanic in the 1980’s.</a:t>
            </a:r>
          </a:p>
          <a:p>
            <a:r>
              <a:rPr lang="en-US" dirty="0" smtClean="0"/>
              <a:t>Felix Padilla (1985): explains “Latino” as “a </a:t>
            </a:r>
            <a:r>
              <a:rPr lang="en-US" u="sng" dirty="0" smtClean="0"/>
              <a:t>politicized</a:t>
            </a:r>
            <a:r>
              <a:rPr lang="en-US" dirty="0" smtClean="0"/>
              <a:t> identity category, the moniker has enabled the mobilization of </a:t>
            </a:r>
            <a:r>
              <a:rPr lang="en-US" u="sng" dirty="0" smtClean="0"/>
              <a:t>diverse</a:t>
            </a:r>
            <a:r>
              <a:rPr lang="en-US" dirty="0" smtClean="0"/>
              <a:t> ethnic, </a:t>
            </a:r>
            <a:r>
              <a:rPr lang="en-US" u="sng" dirty="0" smtClean="0"/>
              <a:t>cultura</a:t>
            </a:r>
            <a:r>
              <a:rPr lang="en-US" dirty="0" smtClean="0"/>
              <a:t>l, and national groups into an </a:t>
            </a:r>
            <a:r>
              <a:rPr lang="en-US" u="sng" dirty="0" smtClean="0"/>
              <a:t>imagined community </a:t>
            </a:r>
            <a:r>
              <a:rPr lang="en-US" dirty="0" smtClean="0"/>
              <a:t>predicted not just on </a:t>
            </a:r>
            <a:r>
              <a:rPr lang="en-US" u="sng" dirty="0" smtClean="0"/>
              <a:t>linguistic</a:t>
            </a:r>
            <a:r>
              <a:rPr lang="en-US" dirty="0" smtClean="0"/>
              <a:t> and hemispheric affiliations, but also on </a:t>
            </a:r>
            <a:r>
              <a:rPr lang="en-US" u="sng" dirty="0" smtClean="0"/>
              <a:t>shared experiences</a:t>
            </a:r>
            <a:r>
              <a:rPr lang="en-US" dirty="0" smtClean="0"/>
              <a:t> in the U.S. with racism, poverty, and other </a:t>
            </a:r>
            <a:r>
              <a:rPr lang="en-US" u="sng" dirty="0" smtClean="0"/>
              <a:t>social challenges</a:t>
            </a:r>
            <a:r>
              <a:rPr lang="en-US" dirty="0" smtClean="0"/>
              <a:t>.” (133)</a:t>
            </a:r>
          </a:p>
          <a:p>
            <a:endParaRPr lang="en-US" dirty="0" smtClean="0"/>
          </a:p>
          <a:p>
            <a:endParaRPr lang="en-US" dirty="0" smtClean="0"/>
          </a:p>
          <a:p>
            <a:endParaRPr lang="en-US" dirty="0"/>
          </a:p>
        </p:txBody>
      </p:sp>
      <p:sp>
        <p:nvSpPr>
          <p:cNvPr id="3" name="Title 2"/>
          <p:cNvSpPr>
            <a:spLocks noGrp="1"/>
          </p:cNvSpPr>
          <p:nvPr>
            <p:ph type="title"/>
          </p:nvPr>
        </p:nvSpPr>
        <p:spPr>
          <a:xfrm>
            <a:off x="0" y="-304800"/>
            <a:ext cx="9144000" cy="1219200"/>
          </a:xfrm>
        </p:spPr>
        <p:txBody>
          <a:bodyPr>
            <a:normAutofit/>
          </a:bodyPr>
          <a:lstStyle/>
          <a:p>
            <a:pPr algn="ctr"/>
            <a:r>
              <a:rPr lang="en-US" sz="6600" b="1" u="sng" dirty="0" smtClean="0"/>
              <a:t>LATINO/A</a:t>
            </a:r>
            <a:endParaRPr lang="en-US" sz="6600" b="1" u="sng" dirty="0"/>
          </a:p>
        </p:txBody>
      </p:sp>
      <p:pic>
        <p:nvPicPr>
          <p:cNvPr id="12290" name="Picture 2" descr="http://a57.foxnews.com/global.fncstatic.com/static/managed/img/fn-latino/lifestyle/660/371/latino%20flags.jpg?ve=1&amp;t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3824632"/>
            <a:ext cx="5334000" cy="29983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8303" y="4145331"/>
            <a:ext cx="3200400" cy="2677656"/>
          </a:xfrm>
          <a:prstGeom prst="rect">
            <a:avLst/>
          </a:prstGeom>
          <a:noFill/>
        </p:spPr>
        <p:txBody>
          <a:bodyPr wrap="square" rtlCol="0">
            <a:spAutoFit/>
          </a:bodyPr>
          <a:lstStyle/>
          <a:p>
            <a:r>
              <a:rPr lang="en-US" sz="2800" b="1" dirty="0" smtClean="0"/>
              <a:t>What similarities can you already see between the Latino and Queer definitions in Keywords??</a:t>
            </a:r>
            <a:endParaRPr lang="en-US" sz="2800" b="1" dirty="0"/>
          </a:p>
        </p:txBody>
      </p:sp>
    </p:spTree>
    <p:extLst>
      <p:ext uri="{BB962C8B-B14F-4D97-AF65-F5344CB8AC3E}">
        <p14:creationId xmlns:p14="http://schemas.microsoft.com/office/powerpoint/2010/main" val="18446831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3962400" cy="7038460"/>
          </a:xfrm>
        </p:spPr>
        <p:txBody>
          <a:bodyPr/>
          <a:lstStyle/>
          <a:p>
            <a:r>
              <a:rPr lang="en-US" dirty="0" smtClean="0"/>
              <a:t>Since default references use the masculine Spanish form of the adjective “Latino”, “Latino/a” soon became commonplace to make the identity/political movement inclusive of women. </a:t>
            </a:r>
          </a:p>
          <a:p>
            <a:r>
              <a:rPr lang="en-US" dirty="0" smtClean="0"/>
              <a:t>“Latin@” has recently come into use with some groups of people, although this isn’t a perfect solution (see how the ‘a’ is inside of the ‘o’ as if it were subsumed).</a:t>
            </a:r>
          </a:p>
          <a:p>
            <a:pPr marL="0" indent="0">
              <a:buNone/>
            </a:pPr>
            <a:r>
              <a:rPr lang="en-US" dirty="0" smtClean="0"/>
              <a:t>(134)</a:t>
            </a:r>
            <a:endParaRPr lang="en-US" dirty="0"/>
          </a:p>
        </p:txBody>
      </p:sp>
      <p:sp>
        <p:nvSpPr>
          <p:cNvPr id="3" name="Title 2"/>
          <p:cNvSpPr>
            <a:spLocks noGrp="1"/>
          </p:cNvSpPr>
          <p:nvPr>
            <p:ph type="title"/>
          </p:nvPr>
        </p:nvSpPr>
        <p:spPr>
          <a:xfrm>
            <a:off x="4188168" y="228600"/>
            <a:ext cx="4955832" cy="2133600"/>
          </a:xfrm>
        </p:spPr>
        <p:txBody>
          <a:bodyPr>
            <a:normAutofit/>
          </a:bodyPr>
          <a:lstStyle/>
          <a:p>
            <a:pPr algn="ctr"/>
            <a:r>
              <a:rPr lang="en-US" sz="5400" b="1" dirty="0" smtClean="0"/>
              <a:t>GENDER and LATINO/A</a:t>
            </a:r>
            <a:endParaRPr lang="en-US" sz="5400" b="1" dirty="0"/>
          </a:p>
        </p:txBody>
      </p:sp>
      <p:pic>
        <p:nvPicPr>
          <p:cNvPr id="13314" name="Picture 2" descr="https://s-media-cache-ak0.pinimg.com/736x/5b/5f/5e/5b5f5eb7b52b3c1db89a34e5d59eca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2765597"/>
            <a:ext cx="4501464" cy="4501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39120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90600"/>
            <a:ext cx="5486400" cy="5867400"/>
          </a:xfrm>
        </p:spPr>
        <p:txBody>
          <a:bodyPr>
            <a:normAutofit fontScale="92500" lnSpcReduction="10000"/>
          </a:bodyPr>
          <a:lstStyle/>
          <a:p>
            <a:r>
              <a:rPr lang="en-US" dirty="0" smtClean="0"/>
              <a:t>Simple sense: Refers to lit. by Latinos/as  that speaks to Latino/a experiences.</a:t>
            </a:r>
          </a:p>
          <a:p>
            <a:r>
              <a:rPr lang="en-US" dirty="0" smtClean="0"/>
              <a:t>There are authors of mixed backgrounds though and authors that write about Latino/a experience that are not Latino/a.</a:t>
            </a:r>
          </a:p>
          <a:p>
            <a:r>
              <a:rPr lang="en-US" dirty="0" smtClean="0"/>
              <a:t>Alma </a:t>
            </a:r>
            <a:r>
              <a:rPr lang="en-US" dirty="0" err="1" smtClean="0"/>
              <a:t>Flor</a:t>
            </a:r>
            <a:r>
              <a:rPr lang="en-US" dirty="0" smtClean="0"/>
              <a:t> Ada (2003) states that “The merit of a book is determined not by the heritage of its author or illustrator, but by their intention, knowledge, sensitivity, responsibility, and artistry... Yet there is an inner look into culture that is not easily acquired and requires long contact with people of the culture and its environment. The deep experiences of a people can seldom be told authentically from the outside.” (135)</a:t>
            </a:r>
            <a:endParaRPr lang="en-US" dirty="0"/>
          </a:p>
        </p:txBody>
      </p:sp>
      <p:sp>
        <p:nvSpPr>
          <p:cNvPr id="3" name="Title 2"/>
          <p:cNvSpPr>
            <a:spLocks noGrp="1"/>
          </p:cNvSpPr>
          <p:nvPr>
            <p:ph type="title"/>
          </p:nvPr>
        </p:nvSpPr>
        <p:spPr>
          <a:xfrm>
            <a:off x="22654" y="-74141"/>
            <a:ext cx="8229600" cy="1219200"/>
          </a:xfrm>
        </p:spPr>
        <p:txBody>
          <a:bodyPr>
            <a:normAutofit/>
          </a:bodyPr>
          <a:lstStyle/>
          <a:p>
            <a:r>
              <a:rPr lang="en-US" sz="6600" b="1" dirty="0" smtClean="0"/>
              <a:t>Latino/a Literature</a:t>
            </a:r>
            <a:endParaRPr lang="en-US" sz="6600" b="1" dirty="0"/>
          </a:p>
        </p:txBody>
      </p:sp>
      <p:sp>
        <p:nvSpPr>
          <p:cNvPr id="4" name="AutoShape 2" descr="data:image/jpeg;base64,/9j/4AAQSkZJRgABAQAAAQABAAD/2wCEAAkGBxQSEhUUExQWFBQXFRcXFRcXGBwXGBcXHBoYFx4XHBoYICggHRwlHBocITEhJSkrLi4uFx8zODMsNygtLisBCgoKDg0OGxAQGywkHCQsLCwsLCwsLCwsLCwsNCwsLCwsLCwsLCwsLCwsLCwsLCwsLCwsLCwsLCwsLCwsLCwsLP/AABEIARYAtQMBIgACEQEDEQH/xAAbAAACAwEBAQAAAAAAAAAAAAAABAEDBQIGB//EAEMQAAEDAgMFBQMHCwQDAQAAAAEAAhEDIQQSMQUiQVFhEzJxgZEGobEVQlJicpKyFCMzQ1NzgqLBwvCT0dLhJGPxFv/EABoBAAIDAQEAAAAAAAAAAAAAAAABAgMEBQb/xAAsEQACAgEDAgQGAgMAAAAAAAAAAQIRAxIhMQRBMlFh8BMicYGRsRShwdHh/9oADAMBAAIRAxEAPwDQY0LpQFJXn2dlEIQoSGCEKIQAKEShMARCCoQIAgoQgAQoUwgZKhShIAlCEQgCYQEBCAIUwgqUAcwhSUJ0FI6ClchdFNiRyk9qYp1OkXNbmdYMbEy4kAacOJ6BOFAQtmM85teiRUw1PO8ufUl5zEAtbBIygwBfgOCtrNNPF0W03Oyva81GZi5oaNHQSYvy5LqvRNXGiCQ2jS7wiz3zYSCJy30TxpMoipUuXZS5ziZcQ0ExPAdBAVzlSS9P2RotrYoNMQ5zonK0SY5ngPPkqdn7TbWD8oeMhyuDhBnl4pDZOIyYcVHXqVnF32nHQeDWgeAaUeyQ/MB571Wo956mY/tlJwSTCwwm0ajsRW3ahYwNaGDLZxEkm+tuZW2sX2XOZlWof1lZ5HhoB8VtqOSlKhoQxr3uqMptzBpBdUeJs0WDQeBJ46wDCw21jTx0iRTLuxNyd4sa7jxkj0XqpC8rj6RGFNaN44gVxzu8Nb/KQrMbvb7fkTNH2mxZbSe1pg5SXH6LZj1cSAP4jwTmzGClQphxgNpguJsBaST5ysjblMmk1rhv161MOHJsyG/wgDzJPFNe0b70KfzalZod1aCDl8yR6Jabio/UBmrthrSzMx7WPIa15AyydJE5hPULrF7VbTcxpa4hz+zzCMoceFzJ8gdDxSvtHT7TsaI7zqocejGg5neUj1VW3Wl9fDUmmN5zyfo5Rr46x1SUYuvuFs0mbRDqnZtY9wkhzwPzbSNRmOpm1pv4FWV8ZBIa11RwiQ2LTe5cQJ4xrcc1GKqChRc5otTYS0eAkBZuCxPZYVhmalRrqhJvJIzueegH9BxUVFNWkM0NlbRFdrnBrm5XFpDo1EToTzTqyPZZmXDU5O8/M/qZJv6QtdRmkpNIFwQugoQFAZ0EKAUIES1SoCFNgiFViaGdpbmc2bS0w7yMWVqEhmdgNkNpOkVKrtd1z5bJ4xaT4p2rTDgWm4III6G0LtL47EimxzzeOA1JNgPMmPNStyYJCuC2NTpAgZnSC0FzicrTq1vBoPRW7P2cyiAG5jAgFxkgTMDgAkNobQqUqlIEghx/OAAQ0Ehogm+p9yY29jzSpEs78W6CQM3qQPEhTqTrfkejg7wGyKdHu5iASWhziQ2dco0Hjqn0qcW2n2bKjt92VumrvKwkyra+IazLmMZnBrdTLjwsoO3yKhWjsim2QC/KSSWF5LJNzabg8QTBTxaDYjl7lKQw+INZzi05abXFoIiXuGuujRpa5+L3luwSO9obNZWLC/NuEkQ4tva8i8iEYrZ1OowMcCQCC05jmBE3DiZlUMxZZXdSe6Wdn2jXHUCcpaY15j+qbwuNZUBLTIaSHSC0gjgQbhN6khuJ3h8K1hJElxsXOMuIHCToOgXJwTTVFWDnDcgMmA3XTTzUOx9MMbUzbjy0NMG+bThbzR+XM7Ts53oJFjBjXeiLcbqPzCovrUg9pa4S1wII5gyISeF2PSptcxrbOGV0kklptlkmwubDmrcJj2VC5rDJbE2IsZgidR1CaCVyjsDQtgsEyk2GA6RJJcYHCSbDoLJlCEm7AgqYQEBICUIKEUANXShqFJiQIUKUhnJXJI048B/X3rspavgmPcHObvCwMkEDlI4Jr1Aydr0M7cS/g2mGt8WTUJ9SB5FcbQDntpZxDq1WmCD81jZdH9T1K3mMAEAQOACoxOEZULS9odlkieBVimS1CXtIIo54u2pTf1s4Kp9btsVSDSCxjXPBGjj3M3hJgeBWjin0g3JULA1wIyuIAIHASqNn4f8AOPqRDSGspjTcbx8CSY6AIT+X8gnsO1JgxrBjxhZvszH5MwcRmB6HM6VqJd2CZJOXvd6CQHeIBg+aimqoSe1COFpiriH1tWNaKbDwcQ7MXDoDaeirYP8Aya9MfrGUifCCHH0geJC2WgCwsOQXLaQDi4C5gE8SBp8U9Y9RjbBZ2lOmD3aTnebw5waPIX8cvJWVaXaYvL8ynRGYc8zu74ENHlbitalSDRDQAOQ9fiinRaHOcAA50ZjFzGk+SHPdsNW5m7LeDWxDzxqCmP4Giw9StdU0cMxpLmtAc4y4gXJ8VcFCTtibslQhCQghAUlAQAQpRCE0FkMUqGKUxI5XNaqGtLibAXXaqxFBrxDhIkGOoMj3pIZm7R2jWpgHsmw5zWAF+9LtLBpA9SmGdqf0uSmJHccSTcWzECJ96X2sM1bDs133VD0DBY+pVftPTBom0uc5jG9CXDTqRKtSTpeZPbY1i8aSJOnXwQ14OhB8EmzZ7SczxmfxdyH0R9WLRxvOpWXgcQKeHrVRG9UqlgFtLCOgykpKN8Eas3gA69jyNipbUBJAIJGo5eKw8xpYbD0xIL8jSRqAd50ddR5p3B4OKpqZezHZim1oiSJJzGLdAEOKXcGjRlZGO2wWUxVa0FhcAJN3C9wOAgEj+i1iJsVnYqgDVo0wBlaHuIiwAbkA/nPoUoVe4RobqYloYaky3LmkXkRNkUS+SXlobEwAZaerpg+gWCwln/iO/a0+zP0qWbP7spBWma4fXe10ZKLQXToXul0no1o988FJwr32HpHqVdru65ro1gg/BDcQ0gkOaQNSCIHjyWTsdgfUxD4gF7WRpZoFj4zdL4JgIxFVwHZio8gcDkEC3IR6noEnBfoNJvuxDA0OLmhpiHEgAzpfQqxeVfhIwTcwlzwxjJvlD3A26m59BwWrtCrNWnSgublL3NEb2WA1pkgRNz4BDx+Xr/QaTToV2vEtc1wmJaZE8rK1I7PwpaajzAdUdmIBs0AZQOp5nqnVW6si/QhSEISEShQUICiWIQ1CmwRCChU4nENpjM4wEqsLFaGzi1+c1qjjEEOyQRe1mgxJmArsXhBULJJ3Hh4A0JExKU+XqPN33Sj5eo/W+6VZpnzQvix5tGkVl09h0xTdTzPIcC0EkS1pMkNta/quvl2l9b7pR8t0+T/ulNRmuECyLszutsxrmgFzpaQ4PkZgRYEWjyiLpihQy3Jc90Rmdr6CAPIJT5ap8n/dKj5ap8n/AHSk4T8g1rzHMXhs4AzObBkFpgzfmCCOhCmjQyyZLnGJcYkxpoAAOgHEpP5Zp8n/AHSg7ZZ9F/3SjROuA1IYrYNrqjKh7zJjzEXVZ2Yw1HVN6XRmbO6S2wJHGPRVfLLPo1PulHyyz6NT7hT0zHrGMLgG0y4jMcz3Pgmwc7Uhcs2awUTRvlMg3ucxk3jqqPlpn0Kn3Cgbab+zq/6bktMxfEXmN4nAtqNa0yA1zXNgwQW6Lmts5ji0y5rmTDmmDfWTeZ6pcbZH7Kt/pu/2XQ2v/wCnEf6L/wDZLTNB8WK7j9GiG6TfUkkk+JN1aEvhMRn+Y9nR7Sw+jleq3yNO9wlSoUhAAhSAhFBZDVMoaoUmJEpTFGKmH6V6f4gmUntA71H98z4hCQp7xZ6TEYs80jUxR5qrEVUm6qsmODK4Yxirio1MeKz6226Ydlzy4kCG3gmwkjRZntIWhrXOguad1huH8xB6ceCxdu44U2UCwNydqx4ygAQ0h4AjnAW7FhTrncJWk3tsewZjQ+crgYMGDospu3BnLX7rcxa13AkRInnBBXka+0HB4q0nOIe5zSG8HTmyiRycOHArd2Kc9Co19MQHuhpvO612vEzxWh4VBWyuOVydI0sZtfISMpdABcQRYXPHWwJsoO1qUA9o2+gm/ovO4XFZ6VMUv0opjO5xEOIvdovunQ206wrNo0Q1vZUhDqzmsbxu4yY5BreX0k/hxTUWWxyy0uS49/k9OKqsbUKorEAm9pgfBdU3A8VW4mrahtlUpinVKTYmaQWaaK2P0KhWlhqh5rOw7FqYdi5ueRmyNGM+q51StmJMPAE8BGi5R+sr/bHwQt8PCvoizD4AUqFIKkWAhCEWAMQoapUiKArN2vVDeyc4gAVWEk2Gq0Ssf2jpZmNBE740sZ6FSgk5bilwZ3tBtgOLBRqSCYOUxqRBmL/9rD2riHNp5iS50gbznEAHkCYnqsnaFSqQH5iWkZTFocLGRwkiVo0qrcRSLZGaN4cnc/CVtjBY0q4M0X8S0+a2LsPigWh7BDnNMkmcvG5M6RN+UkSWtVeyqf5RhXUnd5plhPmQfCZHgs3ZtOoWFuUlh3oJjNHzfAmCY1yi6cwJeyo17GGCACDG8LDnugASOqc1zT37DxSVq1s1T+4djlwLHkQRWcTzB3meoIHovT+zzYw1Lq2T1JuT71h47EtdQqATlcW1mDQjfaHtjoYd/GnNg7VJp9m4AVGEgzYBlzm4SBp6Hiq8lyhfqPGlHJp9CvC4RlHtIEFznN65Q4jykwAPDqk8fjDSq0XAZ8rz/EQCCYHElzj6Jlry95cBDnOBjQyGhodHzbS7KdMwPAp6lhmsm9wN5+mVuuUcv8PJR1aXb3NCxucNMdjLx7qr2ioADLgLiCLxDGu6zckExyXNLaJo1X0gQCS3ugOI3e7J5TJcRwWlWraOiDH5tpHdGmcjgSNByta8J7K2YMTUzG2Hpkh7xZ1VxuWNdrf5xHA9QrYTcuVsU5cahvFu379+R6bYj3Pose/V2YjhLcxDXeYE+a2MO1KNfJ4AaADQAaAdAnMOVz875os3S3NLDU1p0GLPwxWlQcuJ1DZkyNnmn/pcR9tvwULqp+mxH22/Bcrr4/BH6I1YfAgQEICmWnQQgIToRDFCGoTYkQSvHe0u3ix+U7uQ5mwJc4g2NxGVexcsf2iwIqhgsH5g1riJG9aDzabegVuFxUt0RyRbjs6PIYva9OtleWtY8mKsGBUBtdvPjm6LIx+HNCpLCQDdp5fV6rfxey+ydkr0GMJ7rgA5j/sugX6EAoOHY5pbw4jUDpB09y1KcY8cDj0MssLjJN9uzE9l1w5rObQWEeQIPo1N0eHRg9//AMWW/ZdSm7NTOYAzl0PhfVPYLEhx0IIJBaRBF8w90pTS5RGKnBqORU/39CrE4bOxsDe7O31u7Yn/ADUJfZdfLUAgtBbGWNDqM031m2psNFo1HZQDyJHlBMfBRR2YXVnOkQDAGpMCMzjyOYwBrI0ARrWlpkHjetOPI/gGcRdx0OsDi48yTPjrxK7xVcNA4j5oPzj9I/VBv1PlPTntDT9AetQ8vD/NAuNk7P8Ayl7qtUTRYYy6Co/XJzytF3eIHFypSt2+DXOWiNLn37/5zVg9mHE79RxbQJkxZ9Y8mngzgXacBOo9CCAA1rQ1jRDWtsGj/OK7rOJPuAFgBwAHAKqFJztV2K4w31PkupvTlCos9pV9N6z5I2No28PVWhSqrBoVU9QrLmZsJmnATJ/O1/tN+BUhcU71K/2m/AruVuiqivoi3F4SFIUKUywmUIQiwIapUUwpUmJEJLaAvS/fM/EE6Unjhej++p/iCFyRnwP47CNe0se0OadQfj0PVeU2h7NPbvUj2zR80kCq37LrBw6WNuK95XpJKoFlw9RKPBVjnKO8T5wKpuLmLOEZXtPItsfgfFc1GA3IzDg4d5vpfXl6Fez2xs1ldu8IqAEMqCzm+fEdDIXhjVc0ltTcqNMOcBafrDkRcHlyXSxTWRWjoQ6lTWnIv9f3/n8ohz3ad5pgscPnOaZg8iQI5WPgmGVo3ZAa6M0d50QAAeRbEnhldzQGgzYBx1GrX9f+9UhjKDssNGaLbxuyQdTxEEgH619JVqSexTmxSx/NHde/v7+5bisWahDGOaXvc2mwfNBcQ3KANBpJOvXh79uGbSYykzuU25R1OpcepMk+K+YbJDwWVGweyeHAH5xDg7L8b9QveYDH58zs27vOHhlpn+9Q6iDVJcGLFlU52xx4VZKSrbXaBYG4kWn4cFi4jGlx1jWSDw/6UYYpPk0T6iEEbdfHNGhBPEToOaYw9cO+6HeR0Xiq1c2Jhrcxk6wdBJ1MgnXkNFbS2i+mS0EkhpIi7g0RqPK3irnhTWxmj1qb3PeU3p6hUXldk7ba8NDrEjj9KLhb2AxAeA5uhmDzgwsObE1yadUZrYYw5363iz4FWFU4TvVvFn9Vco9kGPgFIUKQkTJBUICENCBikrlhUlSYIEpj9aP7+l+IJtI47vUv39L8QQiOTws9PiFm4hy0MQVl4grm4UU40K1XLB29sztd9kCq0QJsHj6J/oeE9Vs1SlXldLFcXaNaimjwnammcrgWEm9N4Lb82nn1Fj70+w5hI10BNp+q4c//AKOS9BtHEtDIe0VAbBjgHZjyAPx4LyTnZczWxYmWh1hxsTcRwPRb186uhwzPHLRL379PsuU7G08ncByE3aLljvAat/zRU0cc6mXCXAGYgDeDy0EAutMjQhV1sY+xJaALOcL5r2kAgjykhU08TruOJ3gYMjWeN/NWKL7nK6r4cZ6sVr+vx7+g2yuTwLSCYBmAZyx4AybcwkH4maZBLWuLiQ1sh0zeQOaYoufUeJ3Q0ZgNCZ5/58VbQxIwzjIljpcJ1a4RInrp4wm3+TG2/uKYdxrZg12Td7sAgzr/AJrdXMe59QZQA9gh5OnhbUawtbDUaNUzkZINyLS7pFzrfx6WV2SGitWDmBhloDNdMxLpPDioa+duCGrnYVMueYhtVnGbXBExy3tTdfQNjYptSjTcyzcgABMkRYgnnK+f4nBAVSx7TlJOR+h0ktJMyNY1+IGxsfH/AJKcutEmSNSwmP5T7ietq80dcaRr6XNGEqfDPa4M71bxZ/cr0jsfEioKrhocn9ydWKSrY6kGmgC6ChASJEoQEJ2FkMUlQxdFDEjlJY/9V+/p/jCeKS2h+q/fU/xBCI5PCz0WJWXXWpieKzK6wYSnGIVAlqibqJZ4XQgzZE87tbCVnOJEQ4QKkwKIFyXDrGt+AtxwsUzNUphrZaBlptES5xIAtzJMyeMkr2+IwzXjK4S06iSJ8xdZ3yUxuJo1GU2sa3MIbzyOhzibkg8TzC2wzKqZly9O9eteff3weX2mx1MvZVy2GjXB8k6XHLjx0UCsC0bwAI3rC3KQR0InoFX7RPGe0am8Bp8LJfZNBtRxY5xaXaGRHOL6laKWm2c7qG5SbbuhkVsxY0HM8uaJGsSAfszc+Se2uAKjWAFrXw17wZ3ZFvU8eYTuwXTSG41sEtBbo4D53mZS/tC8MaSY32lrQBB1GruQmYsqdVz0mXVcqJ2eA3IyRBaRAiS5sSYA4HMCZ4KMS0tqiGXJbL9XRDhl1NjA4i4EXKp2JgcrRUc2XOAcx15BJNvA/wBy16sZS/WQffEfABQk6lsRbp7Bi8KKjIIkxIubHUEaGfRZzH5i4QRBi95sL+Bm3NObO2k2o22YnjukgHlIETHVTjssB2kkTNtbXB8B6KEW4vSyKtbM2vY3EB1N9MQOyFOnA4kAku85B8St1YvsbUPZ1mzYPaQPtAn4ytpUZvGd/pneNMCpCD/nvQqi8lqEBCBEMUoapKkxIgpLaX6r99T/ABBOpLaelP8Ae0/xBC5FPws9BinLKrvTeMq6rKrVVkwwFixnL3KolcOepa5bEqNWmjoBdBi6YFeKZIUJSohKVHz32i2OTXDKbi4ETBjcEib8RfxXdH2cpgHMS48DdsDwHHxT23tnVaD2VBUbD3hpOWO8TMTMgc4ES3W8MU6rbjOCRrJkjx/zgtzyy0rSzz/UykputhLYtHIC0wY055TcA28vI8lT7R4J9UNyCcuYkceGh59Ey3G0w5wBaXl2WAb2k35ASZKbqsDhB48x/Q8YUdTU9RmtqWozNjY4lrWFhBDGESNW5RceJ08/BOuw+ZmW2pbcB27Ol+kJbC0qQbMAEhpsDLbSACL6GBHhxTzLEzfQ9eXDwRNq7QSe+xlbLwjqNU0+8yMzXWteC0jhfl59HdrYc1GZWgZpGVx4GZtHgkMViC2sC023Q4OsYLp3RqdL+XUraq1YEwYjWLi2sFE29Sl3HK7TD2Wxjm1TTDZNVrTxIbkkk+jvcvWBeQ9h6ueqXmJNB+nM1GSvYKrqNpHa6O/h7kFSohSFQawJQghCAOmoUMUkpiRCQ2ud1n7xn4gnykNsncb9tvxTjyDRfiq6z6lRdYioliVLHCjbjxpI6zKymVQFYxWNDnwPUk7SSFEp+iVkyowZDD9sTSLAC4do3ea3mOI5XC89g8XMU2sJgA5pIbk4EESc3Tjcr6XQpjk2TqYBPqQvk1TF9lXNNpgdoQCdMhJMeRsOh4aq/pJKcXBdjk9VC3Y0KQ7UAMDTJe18SdGtyknTgQeseOhXBMCD4iIBEcyD6clRi8WxsPJsA4ERwJbII1mw/wAIm+k8VGidDBjmOvEA+8K+TdJmF3szzjqwbUbDXdpnOdxMMeyd0NAmOGnGI1Eb7KoLw2NWE9CARof4tFBw7SDnIIIIfNhc/Dl0hS4hhpgmYzCeJAaST42unOSkOUrFcZgmPqNDpzSCwtMcyR4ANB8T1Wi+mHsIkXFiRPnGiy9rsa4s3HZjmymcsGJMwc2kyBC0zanbdhttbctVGV0iL4QeyrRTxGSbdnUpt6kFp9YaT5FevC+d7D2l2b6dV3edmYCd4y+2YADlIj6y+hsaQADrAnhfwKj1EWnbO10T+SvUlSAhAWc2koQEIoCGqVLUJsSOSs/bPcH22rRS2Nw3aNA03gb9E4umMzaoVRatN+yapPfojzd/xXPyNU/aUfV3/FWxNX8iFGeGq6nTTY2TV/aUf5v+K6Gzav7Sj/N/sm7KZ5k+Dmk1P0WpQYKsP1tD+b/ZdijiBpVoejv9lnyY5S4r8mWcm+EZHtBi8SGmpTp1hTZJO7lj629qPBeYGHa6q0gQRJDtTIHHiSSZ5WXtdqbMxGIaGPxFANBzGz769Fm0/Y2o0yMXREAgDs3wJi4vrA961YflhWyZzs2PJLhGJtzCipTM2IuD4Akz0iVxg3upUw2p3y/I03IPEH08NPNekf7LPIg4qhpH6N+hj6ypx3sa6rTyOxdGLX7N82/iU4tVpbVFC6bLVNHnNptmDnIpkxUc2+7eYBmSBJkaXU0nOc0OBDoqTeWnJmLc2WO9BJvbXwXpWeyLg1rPyqjDW5R+adpGX6XL4oq+yDnNLfyuiA5uUxRdxEW37WTtcWh/x8tVpPP4nGjOyJIJa6YsWQ64P28sk6ZhwWmBMHX4SmR7FuAAGNpBuTJHYnTdP0td0XTP/wCWfly/llP/AEXf81XJR7NEX0mTsjB2G7JiAGtLhkLLNzZW9pT3iBOsBo6uC9uUhsPYQwvaF1cV3PaxoIp5Moa4uPzjMnLy7qfVeeSbpHV6XHKENwUhQugqDUAQiEKQiGoJUhIbYpFzN3URH2szYPxHmhK3QDocNJuNRxCFltxbnfoy2SHOuJtvhrtdBlHjmTGDxhfJNmgX+PwTcWgsbVdSpEWJkxaPXwCy6+OqAOII1Ni3T80KkG9496bp1C6rM2DXiOW8Gz6tPonpoLGw8GQCDFjfTxXLKkk2NjE8DzjwNkg3EEHIID+0g27zcwdb+F8z0cuMPizugERAnmHPLCD6P04wUaGFmouH1IIEEk8osOd+Fx6rOfUc3PDpeXNY2wjMKYf7zbzTGHqF1V19GCBylzxPWcko01uAyyoCSAQSNQCCRrryXaxwCyS236RgdY90EzHTswP4irKuMeZLSAM2XQGCO0DvGIDvdzT0eQrNQrgVN6IOlzaAbW5yZnRIYTEvcWhxiSeA+ix2Q+rj/CodVc11TKTJcXXiIaKTcuk3mPJGnsM0qjw0FxIAAJJOgHNSHCYkJTDFz2OLjIJc0CIsC4T5/wBAk6GKMHKb7p8QG0t2/MvIS0hZshSsj8qqGwdxYJgfOdUv90A+SuwmJc51MF3zN4QLnLTJPS74sk4MLHjVbIbIzG4E3jnCBU3oANhc2gG1ucxdIYt4ZVaSTbM4jp2bv+A9VV2zml+/cudwHeimwcODjA98p6As1G1JJEacba8hxtI9VYFkB5Bc+SMoqTEaGq4E3GoDZ8gtdgtcyY159VGSoZKFJQo2BAVbqcuBmw+bHHnPn7grQFCkITw+B7M2du5Yyx1cQf5ojoFOHwLWMc0TDhB+6GfAe9NkKEamMz27Ms4F5OYG8DUta0n3T5rvDYHI4uzEzOscXF39xTqhPUwoUZgzIcXkuE5iABmG76d0e/mqaezMrcoe7VhFh3m5RPo0CPFaEKCEamKhQ4K+YPcN4O4fQyEacRxU4XBimScxMgC8cCSPQGPJNqEamFCgwMta1zi6CSTAGbNIIIAjRx0UuwIIILnRLyNLZg8Efzk+ibhCNTChVuFh2YuMTmgxAMETMTpPquKWGDoeT855EaEF4cPwtKcc2fBDUamFFbGZGQJMDzP9JKVwezmtDdRlJgayJBEzed1p9VoIS1MBKjs1rT3nH05OHLk7+UdZq2bQAfIJMZ2mToQWsHhOQnz8FpgIAT1MKE6uADm5XPcbkl1pMtLL2jQ8uC5Oy223nWJOo1JaZ05tnzT6IS1MKEhs8CYc4TY3GmYui46keB53TrUQpCV2AIUgoSAhQQhCYIiUBCEABUKEJDJXKEJoTAolCFKgJQQhCgAEICEKS3GShCEmIlEoQhAdICEIAiVKEIAFKEIGj//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QSEhUUExQWFBQXFRcXFRcXGBwXGBcXHBoYFx4XHBoYICggHRwlHBocITEhJSkrLi4uFx8zODMsNygtLisBCgoKDg0OGxAQGywkHCQsLCwsLCwsLCwsLCwsNCwsLCwsLCwsLCwsLCwsLCwsLCwsLCwsLCwsLCwsLCwsLCwsLP/AABEIARYAtQMBIgACEQEDEQH/xAAbAAACAwEBAQAAAAAAAAAAAAAABAEDBQIGB//EAEMQAAEDAgMFBQMHCwQDAQAAAAEAAhEDIQQSMQUiQVFhEzJxgZEGobEVQlJicpKyFCMzQ1NzgqLBwvCT0dLhJGPxFv/EABoBAAIDAQEAAAAAAAAAAAAAAAABAgMEBQb/xAAsEQACAgEDAgQGAgMAAAAAAAAAAQIRAxIhMQRBMlFh8BMicYGRsRShwdHh/9oADAMBAAIRAxEAPwDQY0LpQFJXn2dlEIQoSGCEKIQAKEShMARCCoQIAgoQgAQoUwgZKhShIAlCEQgCYQEBCAIUwgqUAcwhSUJ0FI6ClchdFNiRyk9qYp1OkXNbmdYMbEy4kAacOJ6BOFAQtmM85teiRUw1PO8ufUl5zEAtbBIygwBfgOCtrNNPF0W03Oyva81GZi5oaNHQSYvy5LqvRNXGiCQ2jS7wiz3zYSCJy30TxpMoipUuXZS5ziZcQ0ExPAdBAVzlSS9P2RotrYoNMQ5zonK0SY5ngPPkqdn7TbWD8oeMhyuDhBnl4pDZOIyYcVHXqVnF32nHQeDWgeAaUeyQ/MB571Wo956mY/tlJwSTCwwm0ajsRW3ahYwNaGDLZxEkm+tuZW2sX2XOZlWof1lZ5HhoB8VtqOSlKhoQxr3uqMptzBpBdUeJs0WDQeBJ46wDCw21jTx0iRTLuxNyd4sa7jxkj0XqpC8rj6RGFNaN44gVxzu8Nb/KQrMbvb7fkTNH2mxZbSe1pg5SXH6LZj1cSAP4jwTmzGClQphxgNpguJsBaST5ysjblMmk1rhv161MOHJsyG/wgDzJPFNe0b70KfzalZod1aCDl8yR6Jabio/UBmrthrSzMx7WPIa15AyydJE5hPULrF7VbTcxpa4hz+zzCMoceFzJ8gdDxSvtHT7TsaI7zqocejGg5neUj1VW3Wl9fDUmmN5zyfo5Rr46x1SUYuvuFs0mbRDqnZtY9wkhzwPzbSNRmOpm1pv4FWV8ZBIa11RwiQ2LTe5cQJ4xrcc1GKqChRc5otTYS0eAkBZuCxPZYVhmalRrqhJvJIzueegH9BxUVFNWkM0NlbRFdrnBrm5XFpDo1EToTzTqyPZZmXDU5O8/M/qZJv6QtdRmkpNIFwQugoQFAZ0EKAUIES1SoCFNgiFViaGdpbmc2bS0w7yMWVqEhmdgNkNpOkVKrtd1z5bJ4xaT4p2rTDgWm4III6G0LtL47EimxzzeOA1JNgPMmPNStyYJCuC2NTpAgZnSC0FzicrTq1vBoPRW7P2cyiAG5jAgFxkgTMDgAkNobQqUqlIEghx/OAAQ0Ehogm+p9yY29jzSpEs78W6CQM3qQPEhTqTrfkejg7wGyKdHu5iASWhziQ2dco0Hjqn0qcW2n2bKjt92VumrvKwkyra+IazLmMZnBrdTLjwsoO3yKhWjsim2QC/KSSWF5LJNzabg8QTBTxaDYjl7lKQw+INZzi05abXFoIiXuGuujRpa5+L3luwSO9obNZWLC/NuEkQ4tva8i8iEYrZ1OowMcCQCC05jmBE3DiZlUMxZZXdSe6Wdn2jXHUCcpaY15j+qbwuNZUBLTIaSHSC0gjgQbhN6khuJ3h8K1hJElxsXOMuIHCToOgXJwTTVFWDnDcgMmA3XTTzUOx9MMbUzbjy0NMG+bThbzR+XM7Ts53oJFjBjXeiLcbqPzCovrUg9pa4S1wII5gyISeF2PSptcxrbOGV0kklptlkmwubDmrcJj2VC5rDJbE2IsZgidR1CaCVyjsDQtgsEyk2GA6RJJcYHCSbDoLJlCEm7AgqYQEBICUIKEUANXShqFJiQIUKUhnJXJI048B/X3rspavgmPcHObvCwMkEDlI4Jr1Aydr0M7cS/g2mGt8WTUJ9SB5FcbQDntpZxDq1WmCD81jZdH9T1K3mMAEAQOACoxOEZULS9odlkieBVimS1CXtIIo54u2pTf1s4Kp9btsVSDSCxjXPBGjj3M3hJgeBWjin0g3JULA1wIyuIAIHASqNn4f8AOPqRDSGspjTcbx8CSY6AIT+X8gnsO1JgxrBjxhZvszH5MwcRmB6HM6VqJd2CZJOXvd6CQHeIBg+aimqoSe1COFpiriH1tWNaKbDwcQ7MXDoDaeirYP8Aya9MfrGUifCCHH0geJC2WgCwsOQXLaQDi4C5gE8SBp8U9Y9RjbBZ2lOmD3aTnebw5waPIX8cvJWVaXaYvL8ynRGYc8zu74ENHlbitalSDRDQAOQ9fiinRaHOcAA50ZjFzGk+SHPdsNW5m7LeDWxDzxqCmP4Giw9StdU0cMxpLmtAc4y4gXJ8VcFCTtibslQhCQghAUlAQAQpRCE0FkMUqGKUxI5XNaqGtLibAXXaqxFBrxDhIkGOoMj3pIZm7R2jWpgHsmw5zWAF+9LtLBpA9SmGdqf0uSmJHccSTcWzECJ96X2sM1bDs133VD0DBY+pVftPTBom0uc5jG9CXDTqRKtSTpeZPbY1i8aSJOnXwQ14OhB8EmzZ7SczxmfxdyH0R9WLRxvOpWXgcQKeHrVRG9UqlgFtLCOgykpKN8Eas3gA69jyNipbUBJAIJGo5eKw8xpYbD0xIL8jSRqAd50ddR5p3B4OKpqZezHZim1oiSJJzGLdAEOKXcGjRlZGO2wWUxVa0FhcAJN3C9wOAgEj+i1iJsVnYqgDVo0wBlaHuIiwAbkA/nPoUoVe4RobqYloYaky3LmkXkRNkUS+SXlobEwAZaerpg+gWCwln/iO/a0+zP0qWbP7spBWma4fXe10ZKLQXToXul0no1o988FJwr32HpHqVdru65ro1gg/BDcQ0gkOaQNSCIHjyWTsdgfUxD4gF7WRpZoFj4zdL4JgIxFVwHZio8gcDkEC3IR6noEnBfoNJvuxDA0OLmhpiHEgAzpfQqxeVfhIwTcwlzwxjJvlD3A26m59BwWrtCrNWnSgublL3NEb2WA1pkgRNz4BDx+Xr/QaTToV2vEtc1wmJaZE8rK1I7PwpaajzAdUdmIBs0AZQOp5nqnVW6si/QhSEISEShQUICiWIQ1CmwRCChU4nENpjM4wEqsLFaGzi1+c1qjjEEOyQRe1mgxJmArsXhBULJJ3Hh4A0JExKU+XqPN33Sj5eo/W+6VZpnzQvix5tGkVl09h0xTdTzPIcC0EkS1pMkNta/quvl2l9b7pR8t0+T/ulNRmuECyLszutsxrmgFzpaQ4PkZgRYEWjyiLpihQy3Jc90Rmdr6CAPIJT5ap8n/dKj5ap8n/AHSk4T8g1rzHMXhs4AzObBkFpgzfmCCOhCmjQyyZLnGJcYkxpoAAOgHEpP5Zp8n/AHSg7ZZ9F/3SjROuA1IYrYNrqjKh7zJjzEXVZ2Yw1HVN6XRmbO6S2wJHGPRVfLLPo1PulHyyz6NT7hT0zHrGMLgG0y4jMcz3Pgmwc7Uhcs2awUTRvlMg3ucxk3jqqPlpn0Kn3Cgbab+zq/6bktMxfEXmN4nAtqNa0yA1zXNgwQW6Lmts5ji0y5rmTDmmDfWTeZ6pcbZH7Kt/pu/2XQ2v/wCnEf6L/wDZLTNB8WK7j9GiG6TfUkkk+JN1aEvhMRn+Y9nR7Sw+jleq3yNO9wlSoUhAAhSAhFBZDVMoaoUmJEpTFGKmH6V6f4gmUntA71H98z4hCQp7xZ6TEYs80jUxR5qrEVUm6qsmODK4Yxirio1MeKz6226Ydlzy4kCG3gmwkjRZntIWhrXOguad1huH8xB6ceCxdu44U2UCwNydqx4ygAQ0h4AjnAW7FhTrncJWk3tsewZjQ+crgYMGDospu3BnLX7rcxa13AkRInnBBXka+0HB4q0nOIe5zSG8HTmyiRycOHArd2Kc9Co19MQHuhpvO612vEzxWh4VBWyuOVydI0sZtfISMpdABcQRYXPHWwJsoO1qUA9o2+gm/ovO4XFZ6VMUv0opjO5xEOIvdovunQ206wrNo0Q1vZUhDqzmsbxu4yY5BreX0k/hxTUWWxyy0uS49/k9OKqsbUKorEAm9pgfBdU3A8VW4mrahtlUpinVKTYmaQWaaK2P0KhWlhqh5rOw7FqYdi5ueRmyNGM+q51StmJMPAE8BGi5R+sr/bHwQt8PCvoizD4AUqFIKkWAhCEWAMQoapUiKArN2vVDeyc4gAVWEk2Gq0Ssf2jpZmNBE740sZ6FSgk5bilwZ3tBtgOLBRqSCYOUxqRBmL/9rD2riHNp5iS50gbznEAHkCYnqsnaFSqQH5iWkZTFocLGRwkiVo0qrcRSLZGaN4cnc/CVtjBY0q4M0X8S0+a2LsPigWh7BDnNMkmcvG5M6RN+UkSWtVeyqf5RhXUnd5plhPmQfCZHgs3ZtOoWFuUlh3oJjNHzfAmCY1yi6cwJeyo17GGCACDG8LDnugASOqc1zT37DxSVq1s1T+4djlwLHkQRWcTzB3meoIHovT+zzYw1Lq2T1JuT71h47EtdQqATlcW1mDQjfaHtjoYd/GnNg7VJp9m4AVGEgzYBlzm4SBp6Hiq8lyhfqPGlHJp9CvC4RlHtIEFznN65Q4jykwAPDqk8fjDSq0XAZ8rz/EQCCYHElzj6Jlry95cBDnOBjQyGhodHzbS7KdMwPAp6lhmsm9wN5+mVuuUcv8PJR1aXb3NCxucNMdjLx7qr2ioADLgLiCLxDGu6zckExyXNLaJo1X0gQCS3ugOI3e7J5TJcRwWlWraOiDH5tpHdGmcjgSNByta8J7K2YMTUzG2Hpkh7xZ1VxuWNdrf5xHA9QrYTcuVsU5cahvFu379+R6bYj3Pose/V2YjhLcxDXeYE+a2MO1KNfJ4AaADQAaAdAnMOVz875os3S3NLDU1p0GLPwxWlQcuJ1DZkyNnmn/pcR9tvwULqp+mxH22/Bcrr4/BH6I1YfAgQEICmWnQQgIToRDFCGoTYkQSvHe0u3ix+U7uQ5mwJc4g2NxGVexcsf2iwIqhgsH5g1riJG9aDzabegVuFxUt0RyRbjs6PIYva9OtleWtY8mKsGBUBtdvPjm6LIx+HNCpLCQDdp5fV6rfxey+ydkr0GMJ7rgA5j/sugX6EAoOHY5pbw4jUDpB09y1KcY8cDj0MssLjJN9uzE9l1w5rObQWEeQIPo1N0eHRg9//AMWW/ZdSm7NTOYAzl0PhfVPYLEhx0IIJBaRBF8w90pTS5RGKnBqORU/39CrE4bOxsDe7O31u7Yn/ADUJfZdfLUAgtBbGWNDqM031m2psNFo1HZQDyJHlBMfBRR2YXVnOkQDAGpMCMzjyOYwBrI0ARrWlpkHjetOPI/gGcRdx0OsDi48yTPjrxK7xVcNA4j5oPzj9I/VBv1PlPTntDT9AetQ8vD/NAuNk7P8Ayl7qtUTRYYy6Co/XJzytF3eIHFypSt2+DXOWiNLn37/5zVg9mHE79RxbQJkxZ9Y8mngzgXacBOo9CCAA1rQ1jRDWtsGj/OK7rOJPuAFgBwAHAKqFJztV2K4w31PkupvTlCos9pV9N6z5I2No28PVWhSqrBoVU9QrLmZsJmnATJ/O1/tN+BUhcU71K/2m/AruVuiqivoi3F4SFIUKUywmUIQiwIapUUwpUmJEJLaAvS/fM/EE6Unjhej++p/iCFyRnwP47CNe0se0OadQfj0PVeU2h7NPbvUj2zR80kCq37LrBw6WNuK95XpJKoFlw9RKPBVjnKO8T5wKpuLmLOEZXtPItsfgfFc1GA3IzDg4d5vpfXl6Fez2xs1ldu8IqAEMqCzm+fEdDIXhjVc0ltTcqNMOcBafrDkRcHlyXSxTWRWjoQ6lTWnIv9f3/n8ohz3ad5pgscPnOaZg8iQI5WPgmGVo3ZAa6M0d50QAAeRbEnhldzQGgzYBx1GrX9f+9UhjKDssNGaLbxuyQdTxEEgH619JVqSexTmxSx/NHde/v7+5bisWahDGOaXvc2mwfNBcQ3KANBpJOvXh79uGbSYykzuU25R1OpcepMk+K+YbJDwWVGweyeHAH5xDg7L8b9QveYDH58zs27vOHhlpn+9Q6iDVJcGLFlU52xx4VZKSrbXaBYG4kWn4cFi4jGlx1jWSDw/6UYYpPk0T6iEEbdfHNGhBPEToOaYw9cO+6HeR0Xiq1c2Jhrcxk6wdBJ1MgnXkNFbS2i+mS0EkhpIi7g0RqPK3irnhTWxmj1qb3PeU3p6hUXldk7ba8NDrEjj9KLhb2AxAeA5uhmDzgwsObE1yadUZrYYw5363iz4FWFU4TvVvFn9Vco9kGPgFIUKQkTJBUICENCBikrlhUlSYIEpj9aP7+l+IJtI47vUv39L8QQiOTws9PiFm4hy0MQVl4grm4UU40K1XLB29sztd9kCq0QJsHj6J/oeE9Vs1SlXldLFcXaNaimjwnammcrgWEm9N4Lb82nn1Fj70+w5hI10BNp+q4c//AKOS9BtHEtDIe0VAbBjgHZjyAPx4LyTnZczWxYmWh1hxsTcRwPRb186uhwzPHLRL379PsuU7G08ncByE3aLljvAat/zRU0cc6mXCXAGYgDeDy0EAutMjQhV1sY+xJaALOcL5r2kAgjykhU08TruOJ3gYMjWeN/NWKL7nK6r4cZ6sVr+vx7+g2yuTwLSCYBmAZyx4AybcwkH4maZBLWuLiQ1sh0zeQOaYoufUeJ3Q0ZgNCZ5/58VbQxIwzjIljpcJ1a4RInrp4wm3+TG2/uKYdxrZg12Td7sAgzr/AJrdXMe59QZQA9gh5OnhbUawtbDUaNUzkZINyLS7pFzrfx6WV2SGitWDmBhloDNdMxLpPDioa+duCGrnYVMueYhtVnGbXBExy3tTdfQNjYptSjTcyzcgABMkRYgnnK+f4nBAVSx7TlJOR+h0ktJMyNY1+IGxsfH/AJKcutEmSNSwmP5T7ietq80dcaRr6XNGEqfDPa4M71bxZ/cr0jsfEioKrhocn9ydWKSrY6kGmgC6ChASJEoQEJ2FkMUlQxdFDEjlJY/9V+/p/jCeKS2h+q/fU/xBCI5PCz0WJWXXWpieKzK6wYSnGIVAlqibqJZ4XQgzZE87tbCVnOJEQ4QKkwKIFyXDrGt+AtxwsUzNUphrZaBlptES5xIAtzJMyeMkr2+IwzXjK4S06iSJ8xdZ3yUxuJo1GU2sa3MIbzyOhzibkg8TzC2wzKqZly9O9eteff3weX2mx1MvZVy2GjXB8k6XHLjx0UCsC0bwAI3rC3KQR0InoFX7RPGe0am8Bp8LJfZNBtRxY5xaXaGRHOL6laKWm2c7qG5SbbuhkVsxY0HM8uaJGsSAfszc+Se2uAKjWAFrXw17wZ3ZFvU8eYTuwXTSG41sEtBbo4D53mZS/tC8MaSY32lrQBB1GruQmYsqdVz0mXVcqJ2eA3IyRBaRAiS5sSYA4HMCZ4KMS0tqiGXJbL9XRDhl1NjA4i4EXKp2JgcrRUc2XOAcx15BJNvA/wBy16sZS/WQffEfABQk6lsRbp7Bi8KKjIIkxIubHUEaGfRZzH5i4QRBi95sL+Bm3NObO2k2o22YnjukgHlIETHVTjssB2kkTNtbXB8B6KEW4vSyKtbM2vY3EB1N9MQOyFOnA4kAku85B8St1YvsbUPZ1mzYPaQPtAn4ytpUZvGd/pneNMCpCD/nvQqi8lqEBCBEMUoapKkxIgpLaX6r99T/ABBOpLaelP8Ae0/xBC5FPws9BinLKrvTeMq6rKrVVkwwFixnL3KolcOepa5bEqNWmjoBdBi6YFeKZIUJSohKVHz32i2OTXDKbi4ETBjcEib8RfxXdH2cpgHMS48DdsDwHHxT23tnVaD2VBUbD3hpOWO8TMTMgc4ES3W8MU6rbjOCRrJkjx/zgtzyy0rSzz/UykputhLYtHIC0wY055TcA28vI8lT7R4J9UNyCcuYkceGh59Ey3G0w5wBaXl2WAb2k35ASZKbqsDhB48x/Q8YUdTU9RmtqWozNjY4lrWFhBDGESNW5RceJ08/BOuw+ZmW2pbcB27Ol+kJbC0qQbMAEhpsDLbSACL6GBHhxTzLEzfQ9eXDwRNq7QSe+xlbLwjqNU0+8yMzXWteC0jhfl59HdrYc1GZWgZpGVx4GZtHgkMViC2sC023Q4OsYLp3RqdL+XUraq1YEwYjWLi2sFE29Sl3HK7TD2Wxjm1TTDZNVrTxIbkkk+jvcvWBeQ9h6ueqXmJNB+nM1GSvYKrqNpHa6O/h7kFSohSFQawJQghCAOmoUMUkpiRCQ2ud1n7xn4gnykNsncb9tvxTjyDRfiq6z6lRdYioliVLHCjbjxpI6zKymVQFYxWNDnwPUk7SSFEp+iVkyowZDD9sTSLAC4do3ea3mOI5XC89g8XMU2sJgA5pIbk4EESc3Tjcr6XQpjk2TqYBPqQvk1TF9lXNNpgdoQCdMhJMeRsOh4aq/pJKcXBdjk9VC3Y0KQ7UAMDTJe18SdGtyknTgQeseOhXBMCD4iIBEcyD6clRi8WxsPJsA4ERwJbII1mw/wAIm+k8VGidDBjmOvEA+8K+TdJmF3szzjqwbUbDXdpnOdxMMeyd0NAmOGnGI1Eb7KoLw2NWE9CARof4tFBw7SDnIIIIfNhc/Dl0hS4hhpgmYzCeJAaST42unOSkOUrFcZgmPqNDpzSCwtMcyR4ANB8T1Wi+mHsIkXFiRPnGiy9rsa4s3HZjmymcsGJMwc2kyBC0zanbdhttbctVGV0iL4QeyrRTxGSbdnUpt6kFp9YaT5FevC+d7D2l2b6dV3edmYCd4y+2YADlIj6y+hsaQADrAnhfwKj1EWnbO10T+SvUlSAhAWc2koQEIoCGqVLUJsSOSs/bPcH22rRS2Nw3aNA03gb9E4umMzaoVRatN+yapPfojzd/xXPyNU/aUfV3/FWxNX8iFGeGq6nTTY2TV/aUf5v+K6Gzav7Sj/N/sm7KZ5k+Dmk1P0WpQYKsP1tD+b/ZdijiBpVoejv9lnyY5S4r8mWcm+EZHtBi8SGmpTp1hTZJO7lj629qPBeYGHa6q0gQRJDtTIHHiSSZ5WXtdqbMxGIaGPxFANBzGz769Fm0/Y2o0yMXREAgDs3wJi4vrA961YflhWyZzs2PJLhGJtzCipTM2IuD4Akz0iVxg3upUw2p3y/I03IPEH08NPNekf7LPIg4qhpH6N+hj6ypx3sa6rTyOxdGLX7N82/iU4tVpbVFC6bLVNHnNptmDnIpkxUc2+7eYBmSBJkaXU0nOc0OBDoqTeWnJmLc2WO9BJvbXwXpWeyLg1rPyqjDW5R+adpGX6XL4oq+yDnNLfyuiA5uUxRdxEW37WTtcWh/x8tVpPP4nGjOyJIJa6YsWQ64P28sk6ZhwWmBMHX4SmR7FuAAGNpBuTJHYnTdP0td0XTP/wCWfly/llP/AEXf81XJR7NEX0mTsjB2G7JiAGtLhkLLNzZW9pT3iBOsBo6uC9uUhsPYQwvaF1cV3PaxoIp5Moa4uPzjMnLy7qfVeeSbpHV6XHKENwUhQugqDUAQiEKQiGoJUhIbYpFzN3URH2szYPxHmhK3QDocNJuNRxCFltxbnfoy2SHOuJtvhrtdBlHjmTGDxhfJNmgX+PwTcWgsbVdSpEWJkxaPXwCy6+OqAOII1Ni3T80KkG9496bp1C6rM2DXiOW8Gz6tPonpoLGw8GQCDFjfTxXLKkk2NjE8DzjwNkg3EEHIID+0g27zcwdb+F8z0cuMPizugERAnmHPLCD6P04wUaGFmouH1IIEEk8osOd+Fx6rOfUc3PDpeXNY2wjMKYf7zbzTGHqF1V19GCBylzxPWcko01uAyyoCSAQSNQCCRrryXaxwCyS236RgdY90EzHTswP4irKuMeZLSAM2XQGCO0DvGIDvdzT0eQrNQrgVN6IOlzaAbW5yZnRIYTEvcWhxiSeA+ix2Q+rj/CodVc11TKTJcXXiIaKTcuk3mPJGnsM0qjw0FxIAAJJOgHNSHCYkJTDFz2OLjIJc0CIsC4T5/wBAk6GKMHKb7p8QG0t2/MvIS0hZshSsj8qqGwdxYJgfOdUv90A+SuwmJc51MF3zN4QLnLTJPS74sk4MLHjVbIbIzG4E3jnCBU3oANhc2gG1ucxdIYt4ZVaSTbM4jp2bv+A9VV2zml+/cudwHeimwcODjA98p6As1G1JJEacba8hxtI9VYFkB5Bc+SMoqTEaGq4E3GoDZ8gtdgtcyY159VGSoZKFJQo2BAVbqcuBmw+bHHnPn7grQFCkITw+B7M2du5Yyx1cQf5ojoFOHwLWMc0TDhB+6GfAe9NkKEamMz27Ms4F5OYG8DUta0n3T5rvDYHI4uzEzOscXF39xTqhPUwoUZgzIcXkuE5iABmG76d0e/mqaezMrcoe7VhFh3m5RPo0CPFaEKCEamKhQ4K+YPcN4O4fQyEacRxU4XBimScxMgC8cCSPQGPJNqEamFCgwMta1zi6CSTAGbNIIIAjRx0UuwIIILnRLyNLZg8Efzk+ibhCNTChVuFh2YuMTmgxAMETMTpPquKWGDoeT855EaEF4cPwtKcc2fBDUamFFbGZGQJMDzP9JKVwezmtDdRlJgayJBEzed1p9VoIS1MBKjs1rT3nH05OHLk7+UdZq2bQAfIJMZ2mToQWsHhOQnz8FpgIAT1MKE6uADm5XPcbkl1pMtLL2jQ8uC5Oy223nWJOo1JaZ05tnzT6IS1MKEhs8CYc4TY3GmYui46keB53TrUQpCV2AIUgoSAhQQhCYIiUBCEABUKEJDJXKEJoTAolCFKgJQQhCgAEICEKS3GShCEmIlEoQhAdICEIAiVKEIAFKEIGj//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34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990600"/>
            <a:ext cx="3054219"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791200" y="5384800"/>
            <a:ext cx="3054219" cy="1200329"/>
          </a:xfrm>
          <a:prstGeom prst="rect">
            <a:avLst/>
          </a:prstGeom>
          <a:noFill/>
        </p:spPr>
        <p:txBody>
          <a:bodyPr wrap="square" rtlCol="0">
            <a:spAutoFit/>
          </a:bodyPr>
          <a:lstStyle/>
          <a:p>
            <a:r>
              <a:rPr lang="en-US" dirty="0" smtClean="0"/>
              <a:t>Above is a book of poetry by a Chicana writer you should check out to explore Latino/a themes even further.</a:t>
            </a:r>
            <a:endParaRPr lang="en-US" dirty="0"/>
          </a:p>
        </p:txBody>
      </p:sp>
    </p:spTree>
    <p:extLst>
      <p:ext uri="{BB962C8B-B14F-4D97-AF65-F5344CB8AC3E}">
        <p14:creationId xmlns:p14="http://schemas.microsoft.com/office/powerpoint/2010/main" val="2297463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0"/>
            <a:ext cx="5257800" cy="5943600"/>
          </a:xfrm>
        </p:spPr>
        <p:txBody>
          <a:bodyPr>
            <a:normAutofit fontScale="92500" lnSpcReduction="10000"/>
          </a:bodyPr>
          <a:lstStyle/>
          <a:p>
            <a:r>
              <a:rPr lang="en-US" dirty="0" smtClean="0"/>
              <a:t>These texts serve to reflect and reify (make something abstract more concrete/real) misconceptions in popular American imagination and media where “Latinos are perceived primarily in terms of assumed patterns of cultural behavior… by vaguely defined and ahistorical interpretations of the meaning of ‘Hispanic ethnicity’. (136-7)</a:t>
            </a:r>
          </a:p>
          <a:p>
            <a:r>
              <a:rPr lang="en-US" dirty="0" smtClean="0"/>
              <a:t>The very convenience of labels such as “Hispanic”, “Latino”, and even “Latino/a” is the root of the problem with them. It is best to understand these as superficial descriptors  and not as signifiers of a homogenous (all the same) group of people. (137)</a:t>
            </a:r>
          </a:p>
          <a:p>
            <a:endParaRPr lang="en-US" dirty="0"/>
          </a:p>
        </p:txBody>
      </p:sp>
      <p:sp>
        <p:nvSpPr>
          <p:cNvPr id="3" name="Title 2"/>
          <p:cNvSpPr>
            <a:spLocks noGrp="1"/>
          </p:cNvSpPr>
          <p:nvPr>
            <p:ph type="title"/>
          </p:nvPr>
        </p:nvSpPr>
        <p:spPr>
          <a:xfrm>
            <a:off x="-20595" y="-381000"/>
            <a:ext cx="9144000" cy="1219200"/>
          </a:xfrm>
        </p:spPr>
        <p:txBody>
          <a:bodyPr>
            <a:normAutofit/>
          </a:bodyPr>
          <a:lstStyle/>
          <a:p>
            <a:pPr algn="ctr"/>
            <a:r>
              <a:rPr lang="en-US" sz="4800" b="1" dirty="0" smtClean="0"/>
              <a:t>A Fight against Stereotype</a:t>
            </a:r>
            <a:endParaRPr lang="en-US" sz="4800" b="1" dirty="0"/>
          </a:p>
        </p:txBody>
      </p:sp>
      <p:sp>
        <p:nvSpPr>
          <p:cNvPr id="4" name="TextBox 3"/>
          <p:cNvSpPr txBox="1"/>
          <p:nvPr/>
        </p:nvSpPr>
        <p:spPr>
          <a:xfrm>
            <a:off x="5943600" y="3962400"/>
            <a:ext cx="2971800" cy="2677656"/>
          </a:xfrm>
          <a:prstGeom prst="rect">
            <a:avLst/>
          </a:prstGeom>
          <a:noFill/>
        </p:spPr>
        <p:txBody>
          <a:bodyPr wrap="square" rtlCol="0">
            <a:spAutoFit/>
          </a:bodyPr>
          <a:lstStyle/>
          <a:p>
            <a:r>
              <a:rPr lang="en-US" sz="2400" b="1" dirty="0" smtClean="0"/>
              <a:t>How  are Dante and Ari different even though they are Mexican American? To what extent and how do they share cultural similarities?</a:t>
            </a:r>
            <a:endParaRPr lang="en-US" sz="2400" b="1" dirty="0"/>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2622" y="876300"/>
            <a:ext cx="3086100" cy="308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66628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14400"/>
            <a:ext cx="5562600" cy="5943600"/>
          </a:xfrm>
        </p:spPr>
        <p:txBody>
          <a:bodyPr>
            <a:normAutofit fontScale="85000" lnSpcReduction="20000"/>
          </a:bodyPr>
          <a:lstStyle/>
          <a:p>
            <a:r>
              <a:rPr lang="en-US" dirty="0" smtClean="0"/>
              <a:t>Identity is a fundamental part of knowing where we </a:t>
            </a:r>
            <a:r>
              <a:rPr lang="en-US" b="1" dirty="0" smtClean="0"/>
              <a:t>belong</a:t>
            </a:r>
            <a:r>
              <a:rPr lang="en-US" dirty="0" smtClean="0"/>
              <a:t>.</a:t>
            </a:r>
          </a:p>
          <a:p>
            <a:r>
              <a:rPr lang="en-US" dirty="0" smtClean="0"/>
              <a:t>Even if you aren’t Queer or Latino/a, you have learned about living with identity that can be both fluid and hard to define.</a:t>
            </a:r>
          </a:p>
          <a:p>
            <a:r>
              <a:rPr lang="en-US" dirty="0" smtClean="0"/>
              <a:t>You should be able to return to the novel with a better idea about the social/historical context.</a:t>
            </a:r>
          </a:p>
          <a:p>
            <a:r>
              <a:rPr lang="en-US" dirty="0" smtClean="0"/>
              <a:t>You should be able to better understand the process of identity that can help you  to know yourself and others with greater maturity and insight.</a:t>
            </a:r>
          </a:p>
          <a:p>
            <a:r>
              <a:rPr lang="en-US" dirty="0" smtClean="0"/>
              <a:t>This information is relevant for when you feel like you don’t belong. Labels are superficial and often times the ways in which we come up with them is  an arbitrary </a:t>
            </a:r>
            <a:r>
              <a:rPr lang="en-US" smtClean="0"/>
              <a:t>and political product </a:t>
            </a:r>
            <a:r>
              <a:rPr lang="en-US" dirty="0" smtClean="0"/>
              <a:t>of  the times we live in.</a:t>
            </a:r>
          </a:p>
          <a:p>
            <a:r>
              <a:rPr lang="en-US" dirty="0" smtClean="0"/>
              <a:t>Be proud of who you are based on your merits as a person. Don’t let ignorance and bigotry shame you into invisibility. </a:t>
            </a:r>
            <a:endParaRPr lang="en-US" dirty="0"/>
          </a:p>
        </p:txBody>
      </p:sp>
      <p:sp>
        <p:nvSpPr>
          <p:cNvPr id="3" name="Title 2"/>
          <p:cNvSpPr>
            <a:spLocks noGrp="1"/>
          </p:cNvSpPr>
          <p:nvPr>
            <p:ph type="title"/>
          </p:nvPr>
        </p:nvSpPr>
        <p:spPr>
          <a:xfrm>
            <a:off x="0" y="-228600"/>
            <a:ext cx="9144000" cy="1219200"/>
          </a:xfrm>
        </p:spPr>
        <p:txBody>
          <a:bodyPr>
            <a:noAutofit/>
          </a:bodyPr>
          <a:lstStyle/>
          <a:p>
            <a:pPr algn="ctr"/>
            <a:r>
              <a:rPr lang="en-US" sz="4500" b="1" dirty="0" smtClean="0"/>
              <a:t>IMPORTANCE IN DAILY LIVING?</a:t>
            </a:r>
            <a:endParaRPr lang="en-US" sz="4500" b="1"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7822" y="1143000"/>
            <a:ext cx="3657600" cy="2271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537372" y="3657600"/>
            <a:ext cx="3238500" cy="2862322"/>
          </a:xfrm>
          <a:prstGeom prst="rect">
            <a:avLst/>
          </a:prstGeom>
          <a:noFill/>
        </p:spPr>
        <p:txBody>
          <a:bodyPr wrap="square" rtlCol="0">
            <a:spAutoFit/>
          </a:bodyPr>
          <a:lstStyle/>
          <a:p>
            <a:r>
              <a:rPr lang="en-US" b="1" dirty="0" smtClean="0"/>
              <a:t>Consider how often you think about who you are. Even if you don’t formally  sit down to do it, think of Cooley’s  Looking Glass Self.: al l throughout the day you get feedback about who you are. Don’t you think it’s important to know how you are defined – how you define yourself?</a:t>
            </a:r>
            <a:endParaRPr lang="en-US" b="1" dirty="0"/>
          </a:p>
        </p:txBody>
      </p:sp>
    </p:spTree>
    <p:extLst>
      <p:ext uri="{BB962C8B-B14F-4D97-AF65-F5344CB8AC3E}">
        <p14:creationId xmlns:p14="http://schemas.microsoft.com/office/powerpoint/2010/main" val="28335587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0154" y="1360273"/>
            <a:ext cx="8229600" cy="1600200"/>
          </a:xfrm>
        </p:spPr>
        <p:txBody>
          <a:bodyPr/>
          <a:lstStyle/>
          <a:p>
            <a:r>
              <a:rPr lang="en-US" b="1" dirty="0" smtClean="0"/>
              <a:t>OED: “The sameness of a person or thing at all times in all circumstances; the condition or fact that a person or thing is itself and not something else.” (109)</a:t>
            </a:r>
          </a:p>
          <a:p>
            <a:endParaRPr lang="en-US" dirty="0"/>
          </a:p>
        </p:txBody>
      </p:sp>
      <p:sp>
        <p:nvSpPr>
          <p:cNvPr id="3" name="Title 2"/>
          <p:cNvSpPr>
            <a:spLocks noGrp="1"/>
          </p:cNvSpPr>
          <p:nvPr>
            <p:ph type="title"/>
          </p:nvPr>
        </p:nvSpPr>
        <p:spPr>
          <a:xfrm>
            <a:off x="457200" y="304800"/>
            <a:ext cx="8229600" cy="990600"/>
          </a:xfrm>
        </p:spPr>
        <p:txBody>
          <a:bodyPr>
            <a:normAutofit/>
          </a:bodyPr>
          <a:lstStyle/>
          <a:p>
            <a:pPr algn="ctr"/>
            <a:r>
              <a:rPr lang="en-US" sz="4800" b="1" dirty="0" smtClean="0"/>
              <a:t>(</a:t>
            </a:r>
            <a:r>
              <a:rPr lang="en-US" sz="4800" dirty="0" smtClean="0"/>
              <a:t>PERSONAL</a:t>
            </a:r>
            <a:r>
              <a:rPr lang="en-US" sz="4800" b="1" dirty="0" smtClean="0"/>
              <a:t>) </a:t>
            </a:r>
            <a:r>
              <a:rPr lang="en-US" sz="5400" b="1" u="sng" dirty="0" smtClean="0"/>
              <a:t>IDENTITY</a:t>
            </a:r>
            <a:endParaRPr lang="en-US" sz="5400" b="1" u="sng" dirty="0"/>
          </a:p>
        </p:txBody>
      </p:sp>
      <p:pic>
        <p:nvPicPr>
          <p:cNvPr id="2052" name="Picture 4" descr="https://ferretrunner.files.wordpress.com/2012/03/tomato-identity-cris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888907"/>
            <a:ext cx="4460873" cy="35687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85039" y="3149763"/>
            <a:ext cx="3886200" cy="3046988"/>
          </a:xfrm>
          <a:prstGeom prst="rect">
            <a:avLst/>
          </a:prstGeom>
          <a:noFill/>
        </p:spPr>
        <p:txBody>
          <a:bodyPr wrap="square" rtlCol="0">
            <a:spAutoFit/>
          </a:bodyPr>
          <a:lstStyle/>
          <a:p>
            <a:pPr marL="342900" indent="-342900">
              <a:buFont typeface="Arial" panose="020B0604020202020204" pitchFamily="34" charset="0"/>
              <a:buChar char="•"/>
            </a:pPr>
            <a:r>
              <a:rPr lang="en-US" sz="2400" b="1" dirty="0" smtClean="0"/>
              <a:t>Is there anything problematic about this definition? </a:t>
            </a:r>
          </a:p>
          <a:p>
            <a:pPr marL="342900" indent="-342900">
              <a:buFont typeface="Arial" panose="020B0604020202020204" pitchFamily="34" charset="0"/>
              <a:buChar char="•"/>
            </a:pPr>
            <a:endParaRPr lang="en-US" sz="2400" b="1" dirty="0" smtClean="0"/>
          </a:p>
          <a:p>
            <a:pPr marL="342900" indent="-342900">
              <a:buFont typeface="Arial" panose="020B0604020202020204" pitchFamily="34" charset="0"/>
              <a:buChar char="•"/>
            </a:pPr>
            <a:r>
              <a:rPr lang="en-US" sz="2400" b="1" dirty="0" smtClean="0"/>
              <a:t>What exceptions might there be to this definition in your own experiences with identity?</a:t>
            </a:r>
            <a:endParaRPr lang="en-US" sz="2400" b="1" dirty="0"/>
          </a:p>
        </p:txBody>
      </p:sp>
    </p:spTree>
    <p:extLst>
      <p:ext uri="{BB962C8B-B14F-4D97-AF65-F5344CB8AC3E}">
        <p14:creationId xmlns:p14="http://schemas.microsoft.com/office/powerpoint/2010/main" val="33746535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2438400"/>
          </a:xfrm>
        </p:spPr>
        <p:txBody>
          <a:bodyPr/>
          <a:lstStyle/>
          <a:p>
            <a:r>
              <a:rPr lang="en-US" dirty="0" smtClean="0"/>
              <a:t>NOT an invariant condition.</a:t>
            </a:r>
          </a:p>
          <a:p>
            <a:r>
              <a:rPr lang="en-US" dirty="0" smtClean="0"/>
              <a:t>DEVELOPMENTAL</a:t>
            </a:r>
          </a:p>
          <a:p>
            <a:r>
              <a:rPr lang="en-US" dirty="0" smtClean="0"/>
              <a:t>ENTIRELY DEPENDENT upon the influence of variables: race, culture, religion, family, ideology, and embodiment (appearance/physical manifestation). (109)</a:t>
            </a:r>
          </a:p>
          <a:p>
            <a:endParaRPr lang="en-US" dirty="0"/>
          </a:p>
        </p:txBody>
      </p:sp>
      <p:sp>
        <p:nvSpPr>
          <p:cNvPr id="3" name="Title 2"/>
          <p:cNvSpPr>
            <a:spLocks noGrp="1"/>
          </p:cNvSpPr>
          <p:nvPr>
            <p:ph type="title"/>
          </p:nvPr>
        </p:nvSpPr>
        <p:spPr>
          <a:xfrm>
            <a:off x="457200" y="152400"/>
            <a:ext cx="8229600" cy="914400"/>
          </a:xfrm>
        </p:spPr>
        <p:txBody>
          <a:bodyPr/>
          <a:lstStyle/>
          <a:p>
            <a:pPr algn="ctr"/>
            <a:r>
              <a:rPr lang="en-US" b="1" dirty="0" smtClean="0"/>
              <a:t>RECONSIDER IDENTITY THEN…</a:t>
            </a:r>
            <a:endParaRPr lang="en-US" b="1" dirty="0"/>
          </a:p>
        </p:txBody>
      </p:sp>
      <p:pic>
        <p:nvPicPr>
          <p:cNvPr id="3074" name="Picture 2" descr="http://ecx.images-amazon.com/images/I/510iOAjEgQ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85" y="3623845"/>
            <a:ext cx="2127249" cy="303026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avantgallery.com/shop/images/LetterNeck48x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0468" y="3505200"/>
            <a:ext cx="3124200" cy="3124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662881" y="3767078"/>
            <a:ext cx="3133468" cy="2862322"/>
          </a:xfrm>
          <a:prstGeom prst="rect">
            <a:avLst/>
          </a:prstGeom>
          <a:noFill/>
        </p:spPr>
        <p:txBody>
          <a:bodyPr wrap="square" rtlCol="0">
            <a:spAutoFit/>
          </a:bodyPr>
          <a:lstStyle/>
          <a:p>
            <a:r>
              <a:rPr lang="en-US" sz="2000" dirty="0" smtClean="0"/>
              <a:t>The variables that make up our identities are complex and they don’t just stay the same always. </a:t>
            </a:r>
            <a:endParaRPr lang="en-US" sz="2000" dirty="0"/>
          </a:p>
          <a:p>
            <a:endParaRPr lang="en-US" sz="2000" dirty="0" smtClean="0"/>
          </a:p>
          <a:p>
            <a:r>
              <a:rPr lang="en-US" sz="2000" dirty="0" smtClean="0"/>
              <a:t>How might the variables  on which identity is “ENTIRELY DEPENDENT”  change?</a:t>
            </a:r>
          </a:p>
        </p:txBody>
      </p:sp>
    </p:spTree>
    <p:extLst>
      <p:ext uri="{BB962C8B-B14F-4D97-AF65-F5344CB8AC3E}">
        <p14:creationId xmlns:p14="http://schemas.microsoft.com/office/powerpoint/2010/main" val="37872092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33800" y="1524000"/>
            <a:ext cx="5029200" cy="5133848"/>
          </a:xfrm>
        </p:spPr>
        <p:txBody>
          <a:bodyPr>
            <a:normAutofit/>
          </a:bodyPr>
          <a:lstStyle/>
          <a:p>
            <a:r>
              <a:rPr lang="en-US" sz="2000" dirty="0" smtClean="0"/>
              <a:t>The concept of identity is a product of it’s time – or at least the ways in which we think about identity are.</a:t>
            </a:r>
          </a:p>
          <a:p>
            <a:r>
              <a:rPr lang="en-US" sz="2000" dirty="0" smtClean="0"/>
              <a:t>Modernists saw identity as an outward display of independence that is unified, authentic, and consistent over time.</a:t>
            </a:r>
          </a:p>
          <a:p>
            <a:r>
              <a:rPr lang="en-US" sz="2000" dirty="0" smtClean="0"/>
              <a:t>Postmodernists argue that it is more fluid and provisional (arranged for the present, but with the possibility of change for the future). (109)</a:t>
            </a:r>
          </a:p>
          <a:p>
            <a:r>
              <a:rPr lang="en-US" sz="2000" b="1" dirty="0" smtClean="0"/>
              <a:t>How might Salvador Dali’s melting clock art in his painting called “The Persistence of Memory” (1931) relate to our discussion of the fluidity of identity in respect to time?</a:t>
            </a:r>
          </a:p>
          <a:p>
            <a:endParaRPr lang="en-US" dirty="0"/>
          </a:p>
        </p:txBody>
      </p:sp>
      <p:sp>
        <p:nvSpPr>
          <p:cNvPr id="3" name="Title 2"/>
          <p:cNvSpPr>
            <a:spLocks noGrp="1"/>
          </p:cNvSpPr>
          <p:nvPr>
            <p:ph type="title"/>
          </p:nvPr>
        </p:nvSpPr>
        <p:spPr/>
        <p:txBody>
          <a:bodyPr>
            <a:normAutofit fontScale="90000"/>
          </a:bodyPr>
          <a:lstStyle/>
          <a:p>
            <a:pPr algn="ctr"/>
            <a:r>
              <a:rPr lang="en-US" b="1" dirty="0" smtClean="0"/>
              <a:t>THE HANDS ON THE CLOCK CHANGE… AND SO DO WE…</a:t>
            </a:r>
            <a:endParaRPr lang="en-US" b="1" dirty="0"/>
          </a:p>
        </p:txBody>
      </p:sp>
      <p:pic>
        <p:nvPicPr>
          <p:cNvPr id="4098" name="Picture 2" descr="http://cdn.foodbeast.com.s3.amazonaws.com/content/wp-content/uploads/2013/07/salvador-dali-melting-cloc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495800"/>
            <a:ext cx="2895600" cy="216204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vis362artwiki.wikispaces.com/file/view/melting_clocks_salvador_dali.jpg/133181557/556x590/melting_clocks_salvador_dal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573" y="1332477"/>
            <a:ext cx="2963562" cy="3144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5798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057400"/>
            <a:ext cx="2751438" cy="3810000"/>
          </a:xfrm>
        </p:spPr>
        <p:txBody>
          <a:bodyPr>
            <a:normAutofit/>
          </a:bodyPr>
          <a:lstStyle/>
          <a:p>
            <a:r>
              <a:rPr lang="en-US" dirty="0" smtClean="0"/>
              <a:t>CHARLES H. COOLEY (1902)</a:t>
            </a:r>
          </a:p>
          <a:p>
            <a:r>
              <a:rPr lang="en-US" dirty="0" smtClean="0"/>
              <a:t>SOCIOLOGIST</a:t>
            </a:r>
          </a:p>
          <a:p>
            <a:r>
              <a:rPr lang="en-US" dirty="0" smtClean="0"/>
              <a:t>Sense of identity emerges through how we imagine others see and react to us.</a:t>
            </a:r>
            <a:endParaRPr lang="en-US" dirty="0"/>
          </a:p>
        </p:txBody>
      </p:sp>
      <p:sp>
        <p:nvSpPr>
          <p:cNvPr id="3" name="Title 2"/>
          <p:cNvSpPr>
            <a:spLocks noGrp="1"/>
          </p:cNvSpPr>
          <p:nvPr>
            <p:ph type="title"/>
          </p:nvPr>
        </p:nvSpPr>
        <p:spPr/>
        <p:txBody>
          <a:bodyPr/>
          <a:lstStyle/>
          <a:p>
            <a:pPr algn="ctr"/>
            <a:r>
              <a:rPr lang="en-US" b="1" dirty="0" smtClean="0"/>
              <a:t>THE LOOKING GLASS SELF</a:t>
            </a:r>
            <a:endParaRPr lang="en-US" b="1" dirty="0"/>
          </a:p>
        </p:txBody>
      </p:sp>
      <p:pic>
        <p:nvPicPr>
          <p:cNvPr id="5122" name="Picture 2" descr="http://robertsonrichardseakin.wikispaces.com/file/view/tumblr_l8vf4zt3wb1qdpi3fo1_500.png/291840147/tumblr_l8vf4zt3wb1qdpi3fo1_5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1338834"/>
            <a:ext cx="5223788" cy="6717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6866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371600"/>
            <a:ext cx="3657600" cy="5105400"/>
          </a:xfrm>
        </p:spPr>
        <p:txBody>
          <a:bodyPr>
            <a:normAutofit fontScale="92500" lnSpcReduction="10000"/>
          </a:bodyPr>
          <a:lstStyle/>
          <a:p>
            <a:r>
              <a:rPr lang="en-US" dirty="0" smtClean="0"/>
              <a:t>REPOSITIONING the Looking glass self so that it reflects a different community to respond to – a community of whom one can be proud, rather than a bigoted community whom one should reject. (111)</a:t>
            </a:r>
          </a:p>
          <a:p>
            <a:endParaRPr lang="en-US" dirty="0" smtClean="0"/>
          </a:p>
          <a:p>
            <a:r>
              <a:rPr lang="en-US" b="1" dirty="0" smtClean="0"/>
              <a:t>Where and how can we see this in A&amp;D?</a:t>
            </a:r>
          </a:p>
          <a:p>
            <a:r>
              <a:rPr lang="en-US" b="1" dirty="0" smtClean="0"/>
              <a:t>There are a number of situations in the book.</a:t>
            </a:r>
          </a:p>
          <a:p>
            <a:endParaRPr lang="en-US" dirty="0"/>
          </a:p>
        </p:txBody>
      </p:sp>
      <p:sp>
        <p:nvSpPr>
          <p:cNvPr id="3" name="Title 2"/>
          <p:cNvSpPr>
            <a:spLocks noGrp="1"/>
          </p:cNvSpPr>
          <p:nvPr>
            <p:ph type="title"/>
          </p:nvPr>
        </p:nvSpPr>
        <p:spPr/>
        <p:txBody>
          <a:bodyPr>
            <a:normAutofit fontScale="90000"/>
          </a:bodyPr>
          <a:lstStyle/>
          <a:p>
            <a:pPr algn="ctr"/>
            <a:r>
              <a:rPr lang="en-US" b="1" dirty="0" smtClean="0"/>
              <a:t>TYRANNY OF THE </a:t>
            </a:r>
            <a:br>
              <a:rPr lang="en-US" b="1" dirty="0" smtClean="0"/>
            </a:br>
            <a:r>
              <a:rPr lang="en-US" b="1" dirty="0" smtClean="0"/>
              <a:t>LOOKING GLASS SELF</a:t>
            </a:r>
            <a:endParaRPr lang="en-US" b="1" dirty="0"/>
          </a:p>
        </p:txBody>
      </p:sp>
      <p:pic>
        <p:nvPicPr>
          <p:cNvPr id="6146" name="Picture 2" descr="https://demeliou.files.wordpress.com/2012/10/9350_dryannye-devchonki_or_mean-girls_1600x1200_www-gdefon-ru.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85054" y="1219200"/>
            <a:ext cx="5994400" cy="4495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401065" y="5768550"/>
            <a:ext cx="4114800" cy="461665"/>
          </a:xfrm>
          <a:prstGeom prst="rect">
            <a:avLst/>
          </a:prstGeom>
          <a:noFill/>
        </p:spPr>
        <p:txBody>
          <a:bodyPr wrap="square" rtlCol="0">
            <a:spAutoFit/>
          </a:bodyPr>
          <a:lstStyle/>
          <a:p>
            <a:r>
              <a:rPr lang="en-US" sz="2400" dirty="0" smtClean="0"/>
              <a:t>http://youtu.be/LORyEX_5czg</a:t>
            </a:r>
            <a:endParaRPr lang="en-US" sz="2400" dirty="0"/>
          </a:p>
        </p:txBody>
      </p:sp>
    </p:spTree>
    <p:extLst>
      <p:ext uri="{BB962C8B-B14F-4D97-AF65-F5344CB8AC3E}">
        <p14:creationId xmlns:p14="http://schemas.microsoft.com/office/powerpoint/2010/main" val="36814463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143000"/>
            <a:ext cx="8458200" cy="1905000"/>
          </a:xfrm>
        </p:spPr>
        <p:txBody>
          <a:bodyPr>
            <a:normAutofit lnSpcReduction="10000"/>
          </a:bodyPr>
          <a:lstStyle/>
          <a:p>
            <a:r>
              <a:rPr lang="en-US" dirty="0" smtClean="0"/>
              <a:t>“Adults have long believed that it is crucial for children “to see themselves in the book” so that their particular identity structures are validated and affirmed. Black girls need stories about black girls, gay boys need to read about gay boys, and so on, so that they do not have to adopt alienating </a:t>
            </a:r>
            <a:endParaRPr lang="en-US" dirty="0"/>
          </a:p>
        </p:txBody>
      </p:sp>
      <p:sp>
        <p:nvSpPr>
          <p:cNvPr id="3" name="Title 2"/>
          <p:cNvSpPr>
            <a:spLocks noGrp="1"/>
          </p:cNvSpPr>
          <p:nvPr>
            <p:ph type="title"/>
          </p:nvPr>
        </p:nvSpPr>
        <p:spPr>
          <a:xfrm>
            <a:off x="471870" y="-123568"/>
            <a:ext cx="8229600" cy="1219200"/>
          </a:xfrm>
        </p:spPr>
        <p:txBody>
          <a:bodyPr/>
          <a:lstStyle/>
          <a:p>
            <a:pPr algn="ctr"/>
            <a:r>
              <a:rPr lang="en-US" b="1" dirty="0" smtClean="0"/>
              <a:t>A RANGE OF MODELS</a:t>
            </a:r>
            <a:endParaRPr lang="en-US" b="1" dirty="0"/>
          </a:p>
        </p:txBody>
      </p:sp>
      <p:pic>
        <p:nvPicPr>
          <p:cNvPr id="7170" name="Picture 2" descr="http://static.squarespace.com/static/508822f6e4b09f3e5430c874/t/51d20d3ce4b04f3aa85e73a4/1372720446451/diversity_tinakugler.jpg?format=1000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73" y="3048000"/>
            <a:ext cx="5562600" cy="39716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753100" y="3047722"/>
            <a:ext cx="3124200" cy="1692771"/>
          </a:xfrm>
          <a:prstGeom prst="rect">
            <a:avLst/>
          </a:prstGeom>
          <a:noFill/>
        </p:spPr>
        <p:txBody>
          <a:bodyPr wrap="square" rtlCol="0">
            <a:spAutoFit/>
          </a:bodyPr>
          <a:lstStyle/>
          <a:p>
            <a:r>
              <a:rPr lang="en-US" sz="2600" dirty="0"/>
              <a:t>a</a:t>
            </a:r>
            <a:r>
              <a:rPr lang="en-US" sz="2600" dirty="0" smtClean="0"/>
              <a:t>nd oppressive subject positions or feel invisible as they read</a:t>
            </a:r>
            <a:r>
              <a:rPr lang="en-US" sz="2400" dirty="0" smtClean="0"/>
              <a:t>.” (111)</a:t>
            </a:r>
            <a:endParaRPr lang="en-US" sz="2400" dirty="0"/>
          </a:p>
        </p:txBody>
      </p:sp>
      <p:pic>
        <p:nvPicPr>
          <p:cNvPr id="7172" name="Picture 4" descr="http://images.wisegeek.com/dept-store-mannequin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7145" y="4717839"/>
            <a:ext cx="1320327" cy="1981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5388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29000" y="234110"/>
            <a:ext cx="5715000" cy="6553200"/>
          </a:xfrm>
        </p:spPr>
        <p:txBody>
          <a:bodyPr>
            <a:normAutofit/>
          </a:bodyPr>
          <a:lstStyle/>
          <a:p>
            <a:r>
              <a:rPr lang="en-US" sz="2800" dirty="0" smtClean="0"/>
              <a:t>Slippery word: etymology uncertain with academic and popular usage attributing conflicting meanings.</a:t>
            </a:r>
          </a:p>
          <a:p>
            <a:r>
              <a:rPr lang="en-US" sz="2800" dirty="0" smtClean="0"/>
              <a:t>Mid-nineteenth century  used as a pejorative (expressing contempt or disapproval) term towards male homosexuals.</a:t>
            </a:r>
          </a:p>
          <a:p>
            <a:r>
              <a:rPr lang="en-US" sz="2800" dirty="0" smtClean="0"/>
              <a:t>Neg. connotation continues when used  for abusive purpose.</a:t>
            </a:r>
          </a:p>
          <a:p>
            <a:r>
              <a:rPr lang="en-US" sz="2800" dirty="0" smtClean="0"/>
              <a:t>In recent years: an all-</a:t>
            </a:r>
            <a:r>
              <a:rPr lang="en-US" sz="2800" dirty="0" err="1" smtClean="0"/>
              <a:t>encompasing</a:t>
            </a:r>
            <a:r>
              <a:rPr lang="en-US" sz="2800" dirty="0" smtClean="0"/>
              <a:t> term for culturally marginalized sexualities – gay, lesbian, bi, trans, and intersex (GLBTI) (186)</a:t>
            </a:r>
          </a:p>
        </p:txBody>
      </p:sp>
      <p:sp>
        <p:nvSpPr>
          <p:cNvPr id="3" name="Title 2"/>
          <p:cNvSpPr>
            <a:spLocks noGrp="1"/>
          </p:cNvSpPr>
          <p:nvPr>
            <p:ph type="title"/>
          </p:nvPr>
        </p:nvSpPr>
        <p:spPr>
          <a:xfrm>
            <a:off x="0" y="304800"/>
            <a:ext cx="3402232" cy="1219200"/>
          </a:xfrm>
        </p:spPr>
        <p:txBody>
          <a:bodyPr>
            <a:normAutofit/>
          </a:bodyPr>
          <a:lstStyle/>
          <a:p>
            <a:pPr algn="ctr"/>
            <a:r>
              <a:rPr lang="en-US" sz="7200" b="1" u="sng" dirty="0" smtClean="0"/>
              <a:t>QUEER</a:t>
            </a:r>
            <a:endParaRPr lang="en-US" sz="7200" b="1" u="sng" dirty="0"/>
          </a:p>
        </p:txBody>
      </p:sp>
      <p:pic>
        <p:nvPicPr>
          <p:cNvPr id="8194" name="Picture 2" descr="http://www.michaeldonnell.com/storage/gay%20flag.jpg?__SQUARESPACE_CACHEVERSION=13432465605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76400"/>
            <a:ext cx="2819400" cy="3657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33600" y="6325645"/>
            <a:ext cx="3581400" cy="461665"/>
          </a:xfrm>
          <a:prstGeom prst="rect">
            <a:avLst/>
          </a:prstGeom>
          <a:noFill/>
        </p:spPr>
        <p:txBody>
          <a:bodyPr wrap="square" rtlCol="0">
            <a:spAutoFit/>
          </a:bodyPr>
          <a:lstStyle/>
          <a:p>
            <a:r>
              <a:rPr lang="en-US" sz="2400" dirty="0" smtClean="0"/>
              <a:t>http://youtu.be/Ic1jBjiccYo</a:t>
            </a:r>
            <a:endParaRPr lang="en-US" sz="2400" dirty="0"/>
          </a:p>
        </p:txBody>
      </p:sp>
      <p:sp>
        <p:nvSpPr>
          <p:cNvPr id="5" name="TextBox 4"/>
          <p:cNvSpPr txBox="1"/>
          <p:nvPr/>
        </p:nvSpPr>
        <p:spPr>
          <a:xfrm>
            <a:off x="0" y="5473005"/>
            <a:ext cx="3657600" cy="1384995"/>
          </a:xfrm>
          <a:prstGeom prst="rect">
            <a:avLst/>
          </a:prstGeom>
          <a:noFill/>
        </p:spPr>
        <p:txBody>
          <a:bodyPr wrap="square" rtlCol="0">
            <a:spAutoFit/>
          </a:bodyPr>
          <a:lstStyle/>
          <a:p>
            <a:r>
              <a:rPr lang="en-US" sz="2800" b="1" dirty="0" smtClean="0"/>
              <a:t>Literature Professor’s introduction to Queer Theory / See:</a:t>
            </a:r>
            <a:endParaRPr lang="en-US" sz="2800" b="1" dirty="0"/>
          </a:p>
        </p:txBody>
      </p:sp>
    </p:spTree>
    <p:extLst>
      <p:ext uri="{BB962C8B-B14F-4D97-AF65-F5344CB8AC3E}">
        <p14:creationId xmlns:p14="http://schemas.microsoft.com/office/powerpoint/2010/main" val="36557185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714" y="1295400"/>
            <a:ext cx="4876800" cy="5105400"/>
          </a:xfrm>
        </p:spPr>
        <p:txBody>
          <a:bodyPr>
            <a:normAutofit fontScale="92500" lnSpcReduction="20000"/>
          </a:bodyPr>
          <a:lstStyle/>
          <a:p>
            <a:pPr lvl="0">
              <a:buClr>
                <a:srgbClr val="F3A447"/>
              </a:buClr>
            </a:pPr>
            <a:r>
              <a:rPr lang="en-US" dirty="0">
                <a:solidFill>
                  <a:prstClr val="white"/>
                </a:solidFill>
              </a:rPr>
              <a:t>Used as a theoretical strategy for deconstructing binary oppositions that govern identity formation.</a:t>
            </a:r>
          </a:p>
          <a:p>
            <a:r>
              <a:rPr lang="en-US" dirty="0" smtClean="0"/>
              <a:t>The strategy refuses to settle comfortably into a single classification, preferring instead to traverse several categories that would otherwise attempt to stabilize notions of chromosomal sex, gender, and sexuality.</a:t>
            </a:r>
          </a:p>
          <a:p>
            <a:r>
              <a:rPr lang="en-US" dirty="0" smtClean="0"/>
              <a:t>Late 1980’s “queer” became a part of a demand for the recognition of the severity of the AIDS crisis with the “Queer Nation”, AIDS activist group. (186)</a:t>
            </a:r>
          </a:p>
          <a:p>
            <a:endParaRPr lang="en-US" dirty="0"/>
          </a:p>
        </p:txBody>
      </p:sp>
      <p:sp>
        <p:nvSpPr>
          <p:cNvPr id="3" name="Title 2"/>
          <p:cNvSpPr>
            <a:spLocks noGrp="1"/>
          </p:cNvSpPr>
          <p:nvPr>
            <p:ph type="title"/>
          </p:nvPr>
        </p:nvSpPr>
        <p:spPr/>
        <p:txBody>
          <a:bodyPr>
            <a:normAutofit fontScale="90000"/>
          </a:bodyPr>
          <a:lstStyle/>
          <a:p>
            <a:pPr algn="ctr"/>
            <a:r>
              <a:rPr lang="en-US" b="1" dirty="0" smtClean="0"/>
              <a:t>POLITICAL AND THEORETICAL USAGE</a:t>
            </a:r>
            <a:endParaRPr lang="en-US" b="1" dirty="0"/>
          </a:p>
        </p:txBody>
      </p:sp>
      <p:pic>
        <p:nvPicPr>
          <p:cNvPr id="9218" name="Picture 2" descr="http://davidmixner.typepad.com/.a/6a00d8341c90b153ef01538f23287a970b-p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4046" y="1295400"/>
            <a:ext cx="3259446" cy="2174662"/>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i.huffpost.com/gen/1172803/thumbs/s-AIDS-LIFECYCLE-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5764" y="3476240"/>
            <a:ext cx="3416011" cy="24963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0292" y="6169967"/>
            <a:ext cx="9042540" cy="461665"/>
          </a:xfrm>
          <a:prstGeom prst="rect">
            <a:avLst/>
          </a:prstGeom>
          <a:noFill/>
        </p:spPr>
        <p:txBody>
          <a:bodyPr wrap="none" rtlCol="0">
            <a:spAutoFit/>
          </a:bodyPr>
          <a:lstStyle/>
          <a:p>
            <a:r>
              <a:rPr lang="en-US" sz="2400" dirty="0" smtClean="0"/>
              <a:t>The pictures are of the San Francisco to L.A. AIDS bike ride fundraiser.</a:t>
            </a:r>
            <a:endParaRPr lang="en-US" sz="2400" dirty="0"/>
          </a:p>
        </p:txBody>
      </p:sp>
    </p:spTree>
    <p:extLst>
      <p:ext uri="{BB962C8B-B14F-4D97-AF65-F5344CB8AC3E}">
        <p14:creationId xmlns:p14="http://schemas.microsoft.com/office/powerpoint/2010/main" val="6292168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381</TotalTime>
  <Words>1614</Words>
  <Application>Microsoft Office PowerPoint</Application>
  <PresentationFormat>On-screen Show (4:3)</PresentationFormat>
  <Paragraphs>85</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Paper</vt:lpstr>
      <vt:lpstr>Ari and Dante: Keyword’s lecture</vt:lpstr>
      <vt:lpstr>(PERSONAL) IDENTITY</vt:lpstr>
      <vt:lpstr>RECONSIDER IDENTITY THEN…</vt:lpstr>
      <vt:lpstr>THE HANDS ON THE CLOCK CHANGE… AND SO DO WE…</vt:lpstr>
      <vt:lpstr>THE LOOKING GLASS SELF</vt:lpstr>
      <vt:lpstr>TYRANNY OF THE  LOOKING GLASS SELF</vt:lpstr>
      <vt:lpstr>A RANGE OF MODELS</vt:lpstr>
      <vt:lpstr>QUEER</vt:lpstr>
      <vt:lpstr>POLITICAL AND THEORETICAL USAGE</vt:lpstr>
      <vt:lpstr>NOTION OF “PERFORMATIVITY”</vt:lpstr>
      <vt:lpstr>NONCONFORMITY</vt:lpstr>
      <vt:lpstr>LATINO/A</vt:lpstr>
      <vt:lpstr>GENDER and LATINO/A</vt:lpstr>
      <vt:lpstr>Latino/a Literature</vt:lpstr>
      <vt:lpstr>A Fight against Stereotype</vt:lpstr>
      <vt:lpstr>IMPORTANCE IN DAILY LIVING?</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Ari and Dante: Keyword’s lecture</dc:title>
  <dc:creator>User</dc:creator>
  <cp:lastModifiedBy>User</cp:lastModifiedBy>
  <cp:revision>55</cp:revision>
  <dcterms:created xsi:type="dcterms:W3CDTF">2015-01-09T19:16:15Z</dcterms:created>
  <dcterms:modified xsi:type="dcterms:W3CDTF">2015-01-10T01:38:09Z</dcterms:modified>
</cp:coreProperties>
</file>